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 id="2147483804" r:id="rId3"/>
  </p:sldMasterIdLst>
  <p:notesMasterIdLst>
    <p:notesMasterId r:id="rId6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9144000" cy="5143500" type="screen16x9"/>
  <p:notesSz cx="6858000" cy="9144000"/>
  <p:embeddedFontLst>
    <p:embeddedFont>
      <p:font typeface="Inconsolata" panose="020B0604020202020204" charset="0"/>
      <p:regular r:id="rId67"/>
      <p:bold r:id="rId68"/>
    </p:embeddedFont>
    <p:embeddedFont>
      <p:font typeface="Roboto" panose="020B0604020202020204" charset="0"/>
      <p:regular r:id="rId69"/>
      <p:bold r:id="rId70"/>
      <p:italic r:id="rId71"/>
      <p:boldItalic r:id="rId72"/>
    </p:embeddedFont>
    <p:embeddedFont>
      <p:font typeface="Roboto Light" panose="020B0604020202020204" charset="0"/>
      <p:regular r:id="rId73"/>
      <p:bold r:id="rId74"/>
      <p:italic r:id="rId75"/>
      <p:boldItalic r:id="rId76"/>
    </p:embeddedFont>
    <p:embeddedFont>
      <p:font typeface="Roboto Medium" panose="020B0604020202020204" charset="0"/>
      <p:regular r:id="rId77"/>
      <p:bold r:id="rId78"/>
      <p:italic r:id="rId79"/>
      <p:boldItalic r:id="rId80"/>
    </p:embeddedFont>
    <p:embeddedFont>
      <p:font typeface="Roboto Thin"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81">
          <p15:clr>
            <a:srgbClr val="9AA0A6"/>
          </p15:clr>
        </p15:guide>
        <p15:guide id="2" orient="horz" pos="1692">
          <p15:clr>
            <a:srgbClr val="9AA0A6"/>
          </p15:clr>
        </p15:guide>
        <p15:guide id="3" orient="horz" pos="14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A6B6F3-F441-44ED-8773-E77446BE6B7B}">
  <a:tblStyle styleId="{BCA6B6F3-F441-44ED-8773-E77446BE6B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1026" y="102"/>
      </p:cViewPr>
      <p:guideLst>
        <p:guide orient="horz" pos="981"/>
        <p:guide orient="horz" pos="1692"/>
        <p:guide orient="horz" pos="14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font" Target="fonts/font18.fntdata"/><Relationship Id="rId7" Type="http://schemas.openxmlformats.org/officeDocument/2006/relationships/slide" Target="slides/slide4.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6.fntdata"/><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ribbble.com/shots/7284514-Ready-Set-G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bbble.com/shots/6316730-stair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ribbble.com/shots/3284062-Startmeup-Anim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ribbble.com/shots/2425883-Password-Illustration"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ribbble.com/shots/3329698-Time-Is-Always-Running-Awa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8" name="Google Shape;3048;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0"/>
        <p:cNvGrpSpPr/>
        <p:nvPr/>
      </p:nvGrpSpPr>
      <p:grpSpPr>
        <a:xfrm>
          <a:off x="0" y="0"/>
          <a:ext cx="0" cy="0"/>
          <a:chOff x="0" y="0"/>
          <a:chExt cx="0" cy="0"/>
        </a:xfrm>
      </p:grpSpPr>
      <p:sp>
        <p:nvSpPr>
          <p:cNvPr id="3131" name="Google Shape;3131;g8c283e0ac1_2_2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2" name="Google Shape;3132;g8c283e0ac1_2_2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8c283e0ac1_2_3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8c283e0ac1_2_3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8c283e0ac1_2_4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8c283e0ac1_2_4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shutterstock_1229109085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2"/>
        <p:cNvGrpSpPr/>
        <p:nvPr/>
      </p:nvGrpSpPr>
      <p:grpSpPr>
        <a:xfrm>
          <a:off x="0" y="0"/>
          <a:ext cx="0" cy="0"/>
          <a:chOff x="0" y="0"/>
          <a:chExt cx="0" cy="0"/>
        </a:xfrm>
      </p:grpSpPr>
      <p:sp>
        <p:nvSpPr>
          <p:cNvPr id="3153" name="Google Shape;3153;g8c283e0ac1_2_5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4" name="Google Shape;3154;g8c283e0ac1_2_5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5"/>
        <p:cNvGrpSpPr/>
        <p:nvPr/>
      </p:nvGrpSpPr>
      <p:grpSpPr>
        <a:xfrm>
          <a:off x="0" y="0"/>
          <a:ext cx="0" cy="0"/>
          <a:chOff x="0" y="0"/>
          <a:chExt cx="0" cy="0"/>
        </a:xfrm>
      </p:grpSpPr>
      <p:sp>
        <p:nvSpPr>
          <p:cNvPr id="3166" name="Google Shape;3166;g8c283e0ac1_2_5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7" name="Google Shape;3167;g8c283e0ac1_2_5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sources; shutterstock_622218455 (laptop)</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7"/>
        <p:cNvGrpSpPr/>
        <p:nvPr/>
      </p:nvGrpSpPr>
      <p:grpSpPr>
        <a:xfrm>
          <a:off x="0" y="0"/>
          <a:ext cx="0" cy="0"/>
          <a:chOff x="0" y="0"/>
          <a:chExt cx="0" cy="0"/>
        </a:xfrm>
      </p:grpSpPr>
      <p:sp>
        <p:nvSpPr>
          <p:cNvPr id="3178" name="Google Shape;3178;g8c283e0ac1_2_5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9" name="Google Shape;3179;g8c283e0ac1_2_5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sources: shutterstock_731181685 (screen); shutterstock_622218455 (laptop)</a:t>
            </a:r>
            <a:endParaRPr sz="9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8c283e0ac1_2_5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8c283e0ac1_2_5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Craig Allan</a:t>
            </a:r>
            <a:endParaRPr sz="900" i="1">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5"/>
        <p:cNvGrpSpPr/>
        <p:nvPr/>
      </p:nvGrpSpPr>
      <p:grpSpPr>
        <a:xfrm>
          <a:off x="0" y="0"/>
          <a:ext cx="0" cy="0"/>
          <a:chOff x="0" y="0"/>
          <a:chExt cx="0" cy="0"/>
        </a:xfrm>
      </p:grpSpPr>
      <p:sp>
        <p:nvSpPr>
          <p:cNvPr id="3196" name="Google Shape;3196;g8c283e0ac1_2_5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7" name="Google Shape;3197;g8c283e0ac1_2_5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8c283e0ac1_2_5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4" name="Google Shape;3204;g8c283e0ac1_2_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7"/>
        <p:cNvGrpSpPr/>
        <p:nvPr/>
      </p:nvGrpSpPr>
      <p:grpSpPr>
        <a:xfrm>
          <a:off x="0" y="0"/>
          <a:ext cx="0" cy="0"/>
          <a:chOff x="0" y="0"/>
          <a:chExt cx="0" cy="0"/>
        </a:xfrm>
      </p:grpSpPr>
      <p:sp>
        <p:nvSpPr>
          <p:cNvPr id="3218" name="Google Shape;3218;g8c283e0ac1_2_5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9" name="Google Shape;3219;g8c283e0ac1_2_5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2"/>
        <p:cNvGrpSpPr/>
        <p:nvPr/>
      </p:nvGrpSpPr>
      <p:grpSpPr>
        <a:xfrm>
          <a:off x="0" y="0"/>
          <a:ext cx="0" cy="0"/>
          <a:chOff x="0" y="0"/>
          <a:chExt cx="0" cy="0"/>
        </a:xfrm>
      </p:grpSpPr>
      <p:sp>
        <p:nvSpPr>
          <p:cNvPr id="3053" name="Google Shape;3053;g52c534f26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4" name="Google Shape;3054;g52c534f2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5"/>
        <p:cNvGrpSpPr/>
        <p:nvPr/>
      </p:nvGrpSpPr>
      <p:grpSpPr>
        <a:xfrm>
          <a:off x="0" y="0"/>
          <a:ext cx="0" cy="0"/>
          <a:chOff x="0" y="0"/>
          <a:chExt cx="0" cy="0"/>
        </a:xfrm>
      </p:grpSpPr>
      <p:sp>
        <p:nvSpPr>
          <p:cNvPr id="3226" name="Google Shape;3226;g6e866b6365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7" name="Google Shape;3227;g6e866b6365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3"/>
        <p:cNvGrpSpPr/>
        <p:nvPr/>
      </p:nvGrpSpPr>
      <p:grpSpPr>
        <a:xfrm>
          <a:off x="0" y="0"/>
          <a:ext cx="0" cy="0"/>
          <a:chOff x="0" y="0"/>
          <a:chExt cx="0" cy="0"/>
        </a:xfrm>
      </p:grpSpPr>
      <p:sp>
        <p:nvSpPr>
          <p:cNvPr id="3234" name="Google Shape;3234;g6e874139a0_1_3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5" name="Google Shape;3235;g6e874139a0_1_3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1"/>
        <p:cNvGrpSpPr/>
        <p:nvPr/>
      </p:nvGrpSpPr>
      <p:grpSpPr>
        <a:xfrm>
          <a:off x="0" y="0"/>
          <a:ext cx="0" cy="0"/>
          <a:chOff x="0" y="0"/>
          <a:chExt cx="0" cy="0"/>
        </a:xfrm>
      </p:grpSpPr>
      <p:sp>
        <p:nvSpPr>
          <p:cNvPr id="3242" name="Google Shape;3242;g8c283e0ac1_2_5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3" name="Google Shape;3243;g8c283e0ac1_2_5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shutterstock_1451245511</a:t>
            </a:r>
            <a:endParaRPr sz="9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8"/>
        <p:cNvGrpSpPr/>
        <p:nvPr/>
      </p:nvGrpSpPr>
      <p:grpSpPr>
        <a:xfrm>
          <a:off x="0" y="0"/>
          <a:ext cx="0" cy="0"/>
          <a:chOff x="0" y="0"/>
          <a:chExt cx="0" cy="0"/>
        </a:xfrm>
      </p:grpSpPr>
      <p:sp>
        <p:nvSpPr>
          <p:cNvPr id="3249" name="Google Shape;3249;g8c283e0ac1_2_5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0" name="Google Shape;3250;g8c283e0ac1_2_5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8c283e0ac1_2_5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0" name="Google Shape;3260;g8c283e0ac1_2_5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Google Shape;3269;g8c283e0ac1_2_5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0" name="Google Shape;3270;g8c283e0ac1_2_5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8"/>
        <p:cNvGrpSpPr/>
        <p:nvPr/>
      </p:nvGrpSpPr>
      <p:grpSpPr>
        <a:xfrm>
          <a:off x="0" y="0"/>
          <a:ext cx="0" cy="0"/>
          <a:chOff x="0" y="0"/>
          <a:chExt cx="0" cy="0"/>
        </a:xfrm>
      </p:grpSpPr>
      <p:sp>
        <p:nvSpPr>
          <p:cNvPr id="3279" name="Google Shape;3279;g8c283e0ac1_2_5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0" name="Google Shape;3280;g8c283e0ac1_2_5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6"/>
        <p:cNvGrpSpPr/>
        <p:nvPr/>
      </p:nvGrpSpPr>
      <p:grpSpPr>
        <a:xfrm>
          <a:off x="0" y="0"/>
          <a:ext cx="0" cy="0"/>
          <a:chOff x="0" y="0"/>
          <a:chExt cx="0" cy="0"/>
        </a:xfrm>
      </p:grpSpPr>
      <p:sp>
        <p:nvSpPr>
          <p:cNvPr id="3287" name="Google Shape;3287;g6e866b6365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8" name="Google Shape;3288;g6e866b6365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AdobeStock_132309173</a:t>
            </a:r>
            <a:endParaRPr sz="900" i="1">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6e874139a0_1_4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8" name="Google Shape;3298;g6e874139a0_1_4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6e866b6365_0_4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6e866b636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5"/>
        <p:cNvGrpSpPr/>
        <p:nvPr/>
      </p:nvGrpSpPr>
      <p:grpSpPr>
        <a:xfrm>
          <a:off x="0" y="0"/>
          <a:ext cx="0" cy="0"/>
          <a:chOff x="0" y="0"/>
          <a:chExt cx="0" cy="0"/>
        </a:xfrm>
      </p:grpSpPr>
      <p:sp>
        <p:nvSpPr>
          <p:cNvPr id="3066" name="Google Shape;3066;g8c283e0ac1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8c283e0ac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0"/>
        <p:cNvGrpSpPr/>
        <p:nvPr/>
      </p:nvGrpSpPr>
      <p:grpSpPr>
        <a:xfrm>
          <a:off x="0" y="0"/>
          <a:ext cx="0" cy="0"/>
          <a:chOff x="0" y="0"/>
          <a:chExt cx="0" cy="0"/>
        </a:xfrm>
      </p:grpSpPr>
      <p:sp>
        <p:nvSpPr>
          <p:cNvPr id="3311" name="Google Shape;3311;g6e866b6365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2" name="Google Shape;3312;g6e866b6365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g6e866b6365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9" name="Google Shape;3319;g6e866b6365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2"/>
        <p:cNvGrpSpPr/>
        <p:nvPr/>
      </p:nvGrpSpPr>
      <p:grpSpPr>
        <a:xfrm>
          <a:off x="0" y="0"/>
          <a:ext cx="0" cy="0"/>
          <a:chOff x="0" y="0"/>
          <a:chExt cx="0" cy="0"/>
        </a:xfrm>
      </p:grpSpPr>
      <p:sp>
        <p:nvSpPr>
          <p:cNvPr id="3323" name="Google Shape;3323;g6e866b6365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4" name="Google Shape;3324;g6e866b636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6e866b6365_0_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1" name="Google Shape;3331;g6e866b6365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shutterstock_1458611168</a:t>
            </a:r>
            <a:endParaRPr sz="900" i="1">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8c283e0ac1_2_5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8c283e0ac1_2_5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6e866b6365_0_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6e866b6365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1"/>
        <p:cNvGrpSpPr/>
        <p:nvPr/>
      </p:nvGrpSpPr>
      <p:grpSpPr>
        <a:xfrm>
          <a:off x="0" y="0"/>
          <a:ext cx="0" cy="0"/>
          <a:chOff x="0" y="0"/>
          <a:chExt cx="0" cy="0"/>
        </a:xfrm>
      </p:grpSpPr>
      <p:sp>
        <p:nvSpPr>
          <p:cNvPr id="3362" name="Google Shape;3362;g8c283e0ac1_2_5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3" name="Google Shape;3363;g8c283e0ac1_2_5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1"/>
        <p:cNvGrpSpPr/>
        <p:nvPr/>
      </p:nvGrpSpPr>
      <p:grpSpPr>
        <a:xfrm>
          <a:off x="0" y="0"/>
          <a:ext cx="0" cy="0"/>
          <a:chOff x="0" y="0"/>
          <a:chExt cx="0" cy="0"/>
        </a:xfrm>
      </p:grpSpPr>
      <p:sp>
        <p:nvSpPr>
          <p:cNvPr id="3372" name="Google Shape;3372;g8c283e0ac1_2_5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3" name="Google Shape;3373;g8c283e0ac1_2_5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7dd9fd7521_1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7dd9fd7521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Rezo Bokaria</a:t>
            </a:r>
            <a:endParaRPr sz="9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g6e866b6365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4" name="Google Shape;3404;g6e866b6365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a:t>
            </a:r>
            <a:r>
              <a:rPr lang="en" sz="900" i="1" u="sng">
                <a:solidFill>
                  <a:schemeClr val="hlink"/>
                </a:solidFill>
                <a:latin typeface="Roboto"/>
                <a:ea typeface="Roboto"/>
                <a:cs typeface="Roboto"/>
                <a:sym typeface="Roboto"/>
                <a:hlinkClick r:id="rId3"/>
              </a:rPr>
              <a:t>Nankeen</a:t>
            </a:r>
            <a:r>
              <a:rPr lang="en" sz="900" i="1">
                <a:solidFill>
                  <a:schemeClr val="dk1"/>
                </a:solidFill>
                <a:latin typeface="Roboto"/>
                <a:ea typeface="Roboto"/>
                <a:cs typeface="Roboto"/>
                <a:sym typeface="Roboto"/>
              </a:rPr>
              <a:t> (animation); shutterstock_622218455 (laptop)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6e874139a0_1_10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6e874139a0_1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5"/>
        <p:cNvGrpSpPr/>
        <p:nvPr/>
      </p:nvGrpSpPr>
      <p:grpSpPr>
        <a:xfrm>
          <a:off x="0" y="0"/>
          <a:ext cx="0" cy="0"/>
          <a:chOff x="0" y="0"/>
          <a:chExt cx="0" cy="0"/>
        </a:xfrm>
      </p:grpSpPr>
      <p:sp>
        <p:nvSpPr>
          <p:cNvPr id="3416" name="Google Shape;3416;g6e866b6365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7" name="Google Shape;3417;g6e866b6365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6e866b6365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3" name="Google Shape;3423;g6e866b6365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7e6696e78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7e6696e78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6e866b6365_0_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6e866b6365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6e866b6365_0_1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1" name="Google Shape;3441;g6e866b6365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7dd9fd7521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7dd9fd7521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shutterstock_1149661154</a:t>
            </a:r>
            <a:endParaRPr sz="9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6e866b6365_0_1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6e866b6365_0_1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9"/>
        <p:cNvGrpSpPr/>
        <p:nvPr/>
      </p:nvGrpSpPr>
      <p:grpSpPr>
        <a:xfrm>
          <a:off x="0" y="0"/>
          <a:ext cx="0" cy="0"/>
          <a:chOff x="0" y="0"/>
          <a:chExt cx="0" cy="0"/>
        </a:xfrm>
      </p:grpSpPr>
      <p:sp>
        <p:nvSpPr>
          <p:cNvPr id="3480" name="Google Shape;3480;g6e866b6365_0_1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1" name="Google Shape;3481;g6e866b6365_0_1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rshutterstock_1193967568</a:t>
            </a:r>
            <a:endParaRPr sz="900" i="1">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g7dd9fd7521_1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9" name="Google Shape;3499;g7dd9fd7521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shutterstock_705318595</a:t>
            </a:r>
            <a:endParaRPr sz="900" i="1">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6e866b6365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6e866b6365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0"/>
        <p:cNvGrpSpPr/>
        <p:nvPr/>
      </p:nvGrpSpPr>
      <p:grpSpPr>
        <a:xfrm>
          <a:off x="0" y="0"/>
          <a:ext cx="0" cy="0"/>
          <a:chOff x="0" y="0"/>
          <a:chExt cx="0" cy="0"/>
        </a:xfrm>
      </p:grpSpPr>
      <p:sp>
        <p:nvSpPr>
          <p:cNvPr id="3081" name="Google Shape;3081;g6318f4204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2" name="Google Shape;3082;g6318f4204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shutterstock_1278851809</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4"/>
        <p:cNvGrpSpPr/>
        <p:nvPr/>
      </p:nvGrpSpPr>
      <p:grpSpPr>
        <a:xfrm>
          <a:off x="0" y="0"/>
          <a:ext cx="0" cy="0"/>
          <a:chOff x="0" y="0"/>
          <a:chExt cx="0" cy="0"/>
        </a:xfrm>
      </p:grpSpPr>
      <p:sp>
        <p:nvSpPr>
          <p:cNvPr id="3515" name="Google Shape;3515;g6e866b6365_0_1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6" name="Google Shape;3516;g6e866b6365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6e866b6365_0_1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6e866b6365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8"/>
        <p:cNvGrpSpPr/>
        <p:nvPr/>
      </p:nvGrpSpPr>
      <p:grpSpPr>
        <a:xfrm>
          <a:off x="0" y="0"/>
          <a:ext cx="0" cy="0"/>
          <a:chOff x="0" y="0"/>
          <a:chExt cx="0" cy="0"/>
        </a:xfrm>
      </p:grpSpPr>
      <p:sp>
        <p:nvSpPr>
          <p:cNvPr id="3529" name="Google Shape;3529;g6e866b6365_0_1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0" name="Google Shape;3530;g6e866b6365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Dion Pramadhan</a:t>
            </a:r>
            <a:endParaRPr sz="900" i="1">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7"/>
        <p:cNvGrpSpPr/>
        <p:nvPr/>
      </p:nvGrpSpPr>
      <p:grpSpPr>
        <a:xfrm>
          <a:off x="0" y="0"/>
          <a:ext cx="0" cy="0"/>
          <a:chOff x="0" y="0"/>
          <a:chExt cx="0" cy="0"/>
        </a:xfrm>
      </p:grpSpPr>
      <p:sp>
        <p:nvSpPr>
          <p:cNvPr id="3538" name="Google Shape;3538;g6e866b6365_0_1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9" name="Google Shape;3539;g6e866b6365_0_1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g6e866b6365_0_1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5" name="Google Shape;3545;g6e866b6365_0_1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0"/>
        <p:cNvGrpSpPr/>
        <p:nvPr/>
      </p:nvGrpSpPr>
      <p:grpSpPr>
        <a:xfrm>
          <a:off x="0" y="0"/>
          <a:ext cx="0" cy="0"/>
          <a:chOff x="0" y="0"/>
          <a:chExt cx="0" cy="0"/>
        </a:xfrm>
      </p:grpSpPr>
      <p:sp>
        <p:nvSpPr>
          <p:cNvPr id="3551" name="Google Shape;3551;g6e866b6365_0_1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2" name="Google Shape;3552;g6e866b6365_0_1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5"/>
        <p:cNvGrpSpPr/>
        <p:nvPr/>
      </p:nvGrpSpPr>
      <p:grpSpPr>
        <a:xfrm>
          <a:off x="0" y="0"/>
          <a:ext cx="0" cy="0"/>
          <a:chOff x="0" y="0"/>
          <a:chExt cx="0" cy="0"/>
        </a:xfrm>
      </p:grpSpPr>
      <p:sp>
        <p:nvSpPr>
          <p:cNvPr id="3556" name="Google Shape;3556;g6e866b6365_0_1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7" name="Google Shape;3557;g6e866b6365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2"/>
        <p:cNvGrpSpPr/>
        <p:nvPr/>
      </p:nvGrpSpPr>
      <p:grpSpPr>
        <a:xfrm>
          <a:off x="0" y="0"/>
          <a:ext cx="0" cy="0"/>
          <a:chOff x="0" y="0"/>
          <a:chExt cx="0" cy="0"/>
        </a:xfrm>
      </p:grpSpPr>
      <p:sp>
        <p:nvSpPr>
          <p:cNvPr id="3563" name="Google Shape;3563;g6e866b6365_0_1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4" name="Google Shape;3564;g6e866b6365_0_1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Dan Sams</a:t>
            </a:r>
            <a:endParaRPr sz="9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4"/>
        <p:cNvGrpSpPr/>
        <p:nvPr/>
      </p:nvGrpSpPr>
      <p:grpSpPr>
        <a:xfrm>
          <a:off x="0" y="0"/>
          <a:ext cx="0" cy="0"/>
          <a:chOff x="0" y="0"/>
          <a:chExt cx="0" cy="0"/>
        </a:xfrm>
      </p:grpSpPr>
      <p:sp>
        <p:nvSpPr>
          <p:cNvPr id="3575" name="Google Shape;3575;g7dd9fd7521_1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6" name="Google Shape;3576;g7dd9fd7521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shutterstock_705318595</a:t>
            </a:r>
            <a:endParaRPr sz="900" i="1">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5"/>
        <p:cNvGrpSpPr/>
        <p:nvPr/>
      </p:nvGrpSpPr>
      <p:grpSpPr>
        <a:xfrm>
          <a:off x="0" y="0"/>
          <a:ext cx="0" cy="0"/>
          <a:chOff x="0" y="0"/>
          <a:chExt cx="0" cy="0"/>
        </a:xfrm>
      </p:grpSpPr>
      <p:sp>
        <p:nvSpPr>
          <p:cNvPr id="3586" name="Google Shape;3586;g6e866b6365_0_1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7" name="Google Shape;3587;g6e866b6365_0_1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6e874139a0_1_2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3" name="Google Shape;3093;g6e874139a0_1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6e866b6365_0_1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6e866b6365_0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7"/>
        <p:cNvGrpSpPr/>
        <p:nvPr/>
      </p:nvGrpSpPr>
      <p:grpSpPr>
        <a:xfrm>
          <a:off x="0" y="0"/>
          <a:ext cx="0" cy="0"/>
          <a:chOff x="0" y="0"/>
          <a:chExt cx="0" cy="0"/>
        </a:xfrm>
      </p:grpSpPr>
      <p:sp>
        <p:nvSpPr>
          <p:cNvPr id="3598" name="Google Shape;3598;g9201e35a8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9201e35a8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4"/>
        <p:cNvGrpSpPr/>
        <p:nvPr/>
      </p:nvGrpSpPr>
      <p:grpSpPr>
        <a:xfrm>
          <a:off x="0" y="0"/>
          <a:ext cx="0" cy="0"/>
          <a:chOff x="0" y="0"/>
          <a:chExt cx="0" cy="0"/>
        </a:xfrm>
      </p:grpSpPr>
      <p:sp>
        <p:nvSpPr>
          <p:cNvPr id="3605" name="Google Shape;3605;g6e866b6365_0_1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6" name="Google Shape;3606;g6e866b6365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9"/>
        <p:cNvGrpSpPr/>
        <p:nvPr/>
      </p:nvGrpSpPr>
      <p:grpSpPr>
        <a:xfrm>
          <a:off x="0" y="0"/>
          <a:ext cx="0" cy="0"/>
          <a:chOff x="0" y="0"/>
          <a:chExt cx="0" cy="0"/>
        </a:xfrm>
      </p:grpSpPr>
      <p:sp>
        <p:nvSpPr>
          <p:cNvPr id="3100" name="Google Shape;3100;g8c283e0ac1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1" name="Google Shape;3101;g8c283e0ac1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2"/>
        <p:cNvGrpSpPr/>
        <p:nvPr/>
      </p:nvGrpSpPr>
      <p:grpSpPr>
        <a:xfrm>
          <a:off x="0" y="0"/>
          <a:ext cx="0" cy="0"/>
          <a:chOff x="0" y="0"/>
          <a:chExt cx="0" cy="0"/>
        </a:xfrm>
      </p:grpSpPr>
      <p:sp>
        <p:nvSpPr>
          <p:cNvPr id="3113" name="Google Shape;3113;g8c283e0ac1_2_5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4" name="Google Shape;3114;g8c283e0ac1_2_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shutterstock_419292739</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8c283e0ac1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8c283e0ac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 name="Google Shape;90;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1" name="Google Shape;91;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7"/>
        <p:cNvGrpSpPr/>
        <p:nvPr/>
      </p:nvGrpSpPr>
      <p:grpSpPr>
        <a:xfrm>
          <a:off x="0" y="0"/>
          <a:ext cx="0" cy="0"/>
          <a:chOff x="0" y="0"/>
          <a:chExt cx="0" cy="0"/>
        </a:xfrm>
      </p:grpSpPr>
      <p:sp>
        <p:nvSpPr>
          <p:cNvPr id="2018" name="Google Shape;2018;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9" name="Google Shape;2019;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0" name="Google Shape;2020;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1" name="Google Shape;2021;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0" name="Google Shape;2040;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1" name="Google Shape;2041;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0" name="Google Shape;206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1" name="Google Shape;207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3" name="Google Shape;2073;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6" name="Google Shape;207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7" name="Google Shape;207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8" name="Google Shape;2078;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0"/>
        <p:cNvGrpSpPr/>
        <p:nvPr/>
      </p:nvGrpSpPr>
      <p:grpSpPr>
        <a:xfrm>
          <a:off x="0" y="0"/>
          <a:ext cx="0" cy="0"/>
          <a:chOff x="0" y="0"/>
          <a:chExt cx="0" cy="0"/>
        </a:xfrm>
      </p:grpSpPr>
      <p:pic>
        <p:nvPicPr>
          <p:cNvPr id="2081" name="Google Shape;208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2" name="Google Shape;208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3" name="Google Shape;208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4" name="Google Shape;2084;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5"/>
        <p:cNvGrpSpPr/>
        <p:nvPr/>
      </p:nvGrpSpPr>
      <p:grpSpPr>
        <a:xfrm>
          <a:off x="0" y="0"/>
          <a:ext cx="0" cy="0"/>
          <a:chOff x="0" y="0"/>
          <a:chExt cx="0" cy="0"/>
        </a:xfrm>
      </p:grpSpPr>
      <p:sp>
        <p:nvSpPr>
          <p:cNvPr id="2086" name="Google Shape;208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8" name="Google Shape;208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9" name="Google Shape;208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0" name="Google Shape;2090;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1" name="Google Shape;2091;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2" name="Google Shape;2092;p112"/>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1" name="Google Shape;101;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3"/>
        <p:cNvGrpSpPr/>
        <p:nvPr/>
      </p:nvGrpSpPr>
      <p:grpSpPr>
        <a:xfrm>
          <a:off x="0" y="0"/>
          <a:ext cx="0" cy="0"/>
          <a:chOff x="0" y="0"/>
          <a:chExt cx="0" cy="0"/>
        </a:xfrm>
      </p:grpSpPr>
      <p:pic>
        <p:nvPicPr>
          <p:cNvPr id="2094" name="Google Shape;2094;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5" name="Google Shape;2095;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7" name="Google Shape;2097;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0" name="Google Shape;2100;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1" name="Google Shape;210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2" name="Google Shape;2102;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3"/>
        <p:cNvGrpSpPr/>
        <p:nvPr/>
      </p:nvGrpSpPr>
      <p:grpSpPr>
        <a:xfrm>
          <a:off x="0" y="0"/>
          <a:ext cx="0" cy="0"/>
          <a:chOff x="0" y="0"/>
          <a:chExt cx="0" cy="0"/>
        </a:xfrm>
      </p:grpSpPr>
      <p:pic>
        <p:nvPicPr>
          <p:cNvPr id="2104" name="Google Shape;2104;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5" name="Google Shape;2105;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6" name="Google Shape;2106;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7" name="Google Shape;210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8" name="Google Shape;2108;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9"/>
        <p:cNvGrpSpPr/>
        <p:nvPr/>
      </p:nvGrpSpPr>
      <p:grpSpPr>
        <a:xfrm>
          <a:off x="0" y="0"/>
          <a:ext cx="0" cy="0"/>
          <a:chOff x="0" y="0"/>
          <a:chExt cx="0" cy="0"/>
        </a:xfrm>
      </p:grpSpPr>
      <p:pic>
        <p:nvPicPr>
          <p:cNvPr id="2110" name="Google Shape;2110;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1" name="Google Shape;2111;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4" name="Google Shape;2114;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5" name="Google Shape;2115;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6" name="Google Shape;2116;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7" name="Google Shape;2117;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8"/>
        <p:cNvGrpSpPr/>
        <p:nvPr/>
      </p:nvGrpSpPr>
      <p:grpSpPr>
        <a:xfrm>
          <a:off x="0" y="0"/>
          <a:ext cx="0" cy="0"/>
          <a:chOff x="0" y="0"/>
          <a:chExt cx="0" cy="0"/>
        </a:xfrm>
      </p:grpSpPr>
      <p:pic>
        <p:nvPicPr>
          <p:cNvPr id="2119" name="Google Shape;2119;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0" name="Google Shape;2120;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2" name="Google Shape;2122;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5" name="Google Shape;212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6" name="Google Shape;2126;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7" name="Google Shape;2127;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8" name="Google Shape;2128;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9"/>
        <p:cNvGrpSpPr/>
        <p:nvPr/>
      </p:nvGrpSpPr>
      <p:grpSpPr>
        <a:xfrm>
          <a:off x="0" y="0"/>
          <a:ext cx="0" cy="0"/>
          <a:chOff x="0" y="0"/>
          <a:chExt cx="0" cy="0"/>
        </a:xfrm>
      </p:grpSpPr>
      <p:pic>
        <p:nvPicPr>
          <p:cNvPr id="2130" name="Google Shape;2130;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1" name="Google Shape;2131;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2" name="Google Shape;2132;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3" name="Google Shape;2133;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4" name="Google Shape;2134;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6" name="Google Shape;2136;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7" name="Google Shape;2137;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9"/>
        <p:cNvGrpSpPr/>
        <p:nvPr/>
      </p:nvGrpSpPr>
      <p:grpSpPr>
        <a:xfrm>
          <a:off x="0" y="0"/>
          <a:ext cx="0" cy="0"/>
          <a:chOff x="0" y="0"/>
          <a:chExt cx="0" cy="0"/>
        </a:xfrm>
      </p:grpSpPr>
      <p:pic>
        <p:nvPicPr>
          <p:cNvPr id="2140" name="Google Shape;2140;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1" name="Google Shape;2141;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2" name="Google Shape;2142;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3" name="Google Shape;2143;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4" name="Google Shape;2144;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5" name="Google Shape;2145;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7" name="Google Shape;2147;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8" name="Google Shape;2148;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9"/>
        <p:cNvGrpSpPr/>
        <p:nvPr/>
      </p:nvGrpSpPr>
      <p:grpSpPr>
        <a:xfrm>
          <a:off x="0" y="0"/>
          <a:ext cx="0" cy="0"/>
          <a:chOff x="0" y="0"/>
          <a:chExt cx="0" cy="0"/>
        </a:xfrm>
      </p:grpSpPr>
      <p:sp>
        <p:nvSpPr>
          <p:cNvPr id="2150" name="Google Shape;2150;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1" name="Google Shape;21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2" name="Google Shape;2152;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3" name="Google Shape;2153;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4" name="Google Shape;2154;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5" name="Google Shape;2155;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6" name="Google Shape;2156;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7" name="Google Shape;2157;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8" name="Google Shape;2158;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9"/>
        <p:cNvGrpSpPr/>
        <p:nvPr/>
      </p:nvGrpSpPr>
      <p:grpSpPr>
        <a:xfrm>
          <a:off x="0" y="0"/>
          <a:ext cx="0" cy="0"/>
          <a:chOff x="0" y="0"/>
          <a:chExt cx="0" cy="0"/>
        </a:xfrm>
      </p:grpSpPr>
      <p:pic>
        <p:nvPicPr>
          <p:cNvPr id="2160" name="Google Shape;2160;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1" name="Google Shape;2161;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2" name="Google Shape;2162;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3" name="Google Shape;2163;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4" name="Google Shape;2164;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5" name="Google Shape;216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6" name="Google Shape;2166;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8" name="Google Shape;2168;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9" name="Google Shape;2169;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0"/>
        <p:cNvGrpSpPr/>
        <p:nvPr/>
      </p:nvGrpSpPr>
      <p:grpSpPr>
        <a:xfrm>
          <a:off x="0" y="0"/>
          <a:ext cx="0" cy="0"/>
          <a:chOff x="0" y="0"/>
          <a:chExt cx="0" cy="0"/>
        </a:xfrm>
      </p:grpSpPr>
      <p:sp>
        <p:nvSpPr>
          <p:cNvPr id="2171" name="Google Shape;2171;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2" name="Google Shape;217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3" name="Google Shape;217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4" name="Google Shape;217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5" name="Google Shape;217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7" name="Google Shape;217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8" name="Google Shape;217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0"/>
        <p:cNvGrpSpPr/>
        <p:nvPr/>
      </p:nvGrpSpPr>
      <p:grpSpPr>
        <a:xfrm>
          <a:off x="0" y="0"/>
          <a:ext cx="0" cy="0"/>
          <a:chOff x="0" y="0"/>
          <a:chExt cx="0" cy="0"/>
        </a:xfrm>
      </p:grpSpPr>
      <p:sp>
        <p:nvSpPr>
          <p:cNvPr id="2181" name="Google Shape;218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3" name="Google Shape;218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4" name="Google Shape;218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5" name="Google Shape;218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6" name="Google Shape;218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7" name="Google Shape;2187;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8" name="Google Shape;2188;p122"/>
          <p:cNvGrpSpPr/>
          <p:nvPr/>
        </p:nvGrpSpPr>
        <p:grpSpPr>
          <a:xfrm>
            <a:off x="457200" y="1378813"/>
            <a:ext cx="776889" cy="621300"/>
            <a:chOff x="457200" y="1378813"/>
            <a:chExt cx="776889" cy="621300"/>
          </a:xfrm>
        </p:grpSpPr>
        <p:sp>
          <p:nvSpPr>
            <p:cNvPr id="2189" name="Google Shape;2189;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0" name="Google Shape;2190;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122"/>
          <p:cNvGrpSpPr/>
          <p:nvPr/>
        </p:nvGrpSpPr>
        <p:grpSpPr>
          <a:xfrm>
            <a:off x="457200" y="2228725"/>
            <a:ext cx="776889" cy="621300"/>
            <a:chOff x="457200" y="1378813"/>
            <a:chExt cx="776889" cy="621300"/>
          </a:xfrm>
        </p:grpSpPr>
        <p:sp>
          <p:nvSpPr>
            <p:cNvPr id="2192" name="Google Shape;2192;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2"/>
          <p:cNvGrpSpPr/>
          <p:nvPr/>
        </p:nvGrpSpPr>
        <p:grpSpPr>
          <a:xfrm>
            <a:off x="457200" y="3073850"/>
            <a:ext cx="776889" cy="621300"/>
            <a:chOff x="457200" y="1378813"/>
            <a:chExt cx="776889" cy="621300"/>
          </a:xfrm>
        </p:grpSpPr>
        <p:sp>
          <p:nvSpPr>
            <p:cNvPr id="2195" name="Google Shape;2195;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2"/>
          <p:cNvGrpSpPr/>
          <p:nvPr/>
        </p:nvGrpSpPr>
        <p:grpSpPr>
          <a:xfrm>
            <a:off x="457200" y="3923750"/>
            <a:ext cx="776889" cy="621300"/>
            <a:chOff x="457200" y="1378813"/>
            <a:chExt cx="776889" cy="621300"/>
          </a:xfrm>
        </p:grpSpPr>
        <p:sp>
          <p:nvSpPr>
            <p:cNvPr id="2198" name="Google Shape;2198;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1" name="Google Shape;2201;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5" name="Google Shape;2205;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 name="Google Shape;107;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0" name="Google Shape;110;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7"/>
        <p:cNvGrpSpPr/>
        <p:nvPr/>
      </p:nvGrpSpPr>
      <p:grpSpPr>
        <a:xfrm>
          <a:off x="0" y="0"/>
          <a:ext cx="0" cy="0"/>
          <a:chOff x="0" y="0"/>
          <a:chExt cx="0" cy="0"/>
        </a:xfrm>
      </p:grpSpPr>
      <p:sp>
        <p:nvSpPr>
          <p:cNvPr id="2208" name="Google Shape;2208;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0" name="Google Shape;2210;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1" name="Google Shape;2211;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2" name="Google Shape;221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3" name="Google Shape;2213;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4" name="Google Shape;2214;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5" name="Google Shape;2215;p123"/>
          <p:cNvGrpSpPr/>
          <p:nvPr/>
        </p:nvGrpSpPr>
        <p:grpSpPr>
          <a:xfrm>
            <a:off x="457200" y="1300225"/>
            <a:ext cx="776889" cy="621300"/>
            <a:chOff x="457200" y="1378813"/>
            <a:chExt cx="776889" cy="621300"/>
          </a:xfrm>
        </p:grpSpPr>
        <p:sp>
          <p:nvSpPr>
            <p:cNvPr id="2216" name="Google Shape;2216;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3"/>
          <p:cNvGrpSpPr/>
          <p:nvPr/>
        </p:nvGrpSpPr>
        <p:grpSpPr>
          <a:xfrm>
            <a:off x="457200" y="2000125"/>
            <a:ext cx="776889" cy="621300"/>
            <a:chOff x="457200" y="1378813"/>
            <a:chExt cx="776889" cy="621300"/>
          </a:xfrm>
        </p:grpSpPr>
        <p:sp>
          <p:nvSpPr>
            <p:cNvPr id="2219" name="Google Shape;2219;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3"/>
          <p:cNvGrpSpPr/>
          <p:nvPr/>
        </p:nvGrpSpPr>
        <p:grpSpPr>
          <a:xfrm>
            <a:off x="457200" y="2692850"/>
            <a:ext cx="776889" cy="621300"/>
            <a:chOff x="457200" y="1378813"/>
            <a:chExt cx="776889" cy="621300"/>
          </a:xfrm>
        </p:grpSpPr>
        <p:sp>
          <p:nvSpPr>
            <p:cNvPr id="2222" name="Google Shape;2222;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3"/>
          <p:cNvGrpSpPr/>
          <p:nvPr/>
        </p:nvGrpSpPr>
        <p:grpSpPr>
          <a:xfrm>
            <a:off x="457200" y="3390350"/>
            <a:ext cx="776889" cy="621300"/>
            <a:chOff x="457200" y="1378813"/>
            <a:chExt cx="776889" cy="621300"/>
          </a:xfrm>
        </p:grpSpPr>
        <p:sp>
          <p:nvSpPr>
            <p:cNvPr id="2225" name="Google Shape;2225;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8" name="Google Shape;2228;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2" name="Google Shape;2232;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4" name="Google Shape;2234;p123"/>
          <p:cNvGrpSpPr/>
          <p:nvPr/>
        </p:nvGrpSpPr>
        <p:grpSpPr>
          <a:xfrm>
            <a:off x="469500" y="4083075"/>
            <a:ext cx="776889" cy="621300"/>
            <a:chOff x="457200" y="1378813"/>
            <a:chExt cx="776889" cy="621300"/>
          </a:xfrm>
        </p:grpSpPr>
        <p:sp>
          <p:nvSpPr>
            <p:cNvPr id="2235" name="Google Shape;2235;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6" name="Google Shape;2236;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9"/>
        <p:cNvGrpSpPr/>
        <p:nvPr/>
      </p:nvGrpSpPr>
      <p:grpSpPr>
        <a:xfrm>
          <a:off x="0" y="0"/>
          <a:ext cx="0" cy="0"/>
          <a:chOff x="0" y="0"/>
          <a:chExt cx="0" cy="0"/>
        </a:xfrm>
      </p:grpSpPr>
      <p:sp>
        <p:nvSpPr>
          <p:cNvPr id="2240" name="Google Shape;2240;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2" name="Google Shape;2242;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3" name="Google Shape;2243;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4" name="Google Shape;224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5" name="Google Shape;2245;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6" name="Google Shape;2246;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7" name="Google Shape;2247;p124"/>
          <p:cNvGrpSpPr/>
          <p:nvPr/>
        </p:nvGrpSpPr>
        <p:grpSpPr>
          <a:xfrm>
            <a:off x="457200" y="1237825"/>
            <a:ext cx="776900" cy="486300"/>
            <a:chOff x="457200" y="1466425"/>
            <a:chExt cx="776900" cy="486300"/>
          </a:xfrm>
        </p:grpSpPr>
        <p:sp>
          <p:nvSpPr>
            <p:cNvPr id="2248" name="Google Shape;224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9" name="Google Shape;224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12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1" name="Google Shape;2251;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124"/>
          <p:cNvGrpSpPr/>
          <p:nvPr/>
        </p:nvGrpSpPr>
        <p:grpSpPr>
          <a:xfrm>
            <a:off x="457200" y="1828900"/>
            <a:ext cx="776900" cy="486300"/>
            <a:chOff x="457200" y="1466425"/>
            <a:chExt cx="776900" cy="486300"/>
          </a:xfrm>
        </p:grpSpPr>
        <p:sp>
          <p:nvSpPr>
            <p:cNvPr id="2253" name="Google Shape;2253;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4" name="Google Shape;2254;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124"/>
          <p:cNvGrpSpPr/>
          <p:nvPr/>
        </p:nvGrpSpPr>
        <p:grpSpPr>
          <a:xfrm>
            <a:off x="457200" y="2419975"/>
            <a:ext cx="776900" cy="486300"/>
            <a:chOff x="457200" y="1466425"/>
            <a:chExt cx="776900" cy="486300"/>
          </a:xfrm>
        </p:grpSpPr>
        <p:sp>
          <p:nvSpPr>
            <p:cNvPr id="2257" name="Google Shape;2257;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124"/>
          <p:cNvGrpSpPr/>
          <p:nvPr/>
        </p:nvGrpSpPr>
        <p:grpSpPr>
          <a:xfrm>
            <a:off x="457200" y="3011050"/>
            <a:ext cx="776900" cy="486300"/>
            <a:chOff x="457200" y="1466425"/>
            <a:chExt cx="776900" cy="486300"/>
          </a:xfrm>
        </p:grpSpPr>
        <p:sp>
          <p:nvSpPr>
            <p:cNvPr id="2261" name="Google Shape;2261;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2" name="Google Shape;2262;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4" name="Google Shape;2264;p124"/>
          <p:cNvGrpSpPr/>
          <p:nvPr/>
        </p:nvGrpSpPr>
        <p:grpSpPr>
          <a:xfrm>
            <a:off x="457200" y="3602137"/>
            <a:ext cx="776900" cy="486300"/>
            <a:chOff x="457200" y="1466425"/>
            <a:chExt cx="776900" cy="486300"/>
          </a:xfrm>
        </p:grpSpPr>
        <p:sp>
          <p:nvSpPr>
            <p:cNvPr id="2265" name="Google Shape;226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6" name="Google Shape;226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124"/>
          <p:cNvGrpSpPr/>
          <p:nvPr/>
        </p:nvGrpSpPr>
        <p:grpSpPr>
          <a:xfrm>
            <a:off x="457200" y="4193262"/>
            <a:ext cx="776900" cy="486300"/>
            <a:chOff x="457200" y="1466425"/>
            <a:chExt cx="776900" cy="486300"/>
          </a:xfrm>
        </p:grpSpPr>
        <p:sp>
          <p:nvSpPr>
            <p:cNvPr id="2269" name="Google Shape;2269;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0" name="Google Shape;2270;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1" name="Google Shape;2271;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2" name="Google Shape;2272;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6"/>
        <p:cNvGrpSpPr/>
        <p:nvPr/>
      </p:nvGrpSpPr>
      <p:grpSpPr>
        <a:xfrm>
          <a:off x="0" y="0"/>
          <a:ext cx="0" cy="0"/>
          <a:chOff x="0" y="0"/>
          <a:chExt cx="0" cy="0"/>
        </a:xfrm>
      </p:grpSpPr>
      <p:sp>
        <p:nvSpPr>
          <p:cNvPr id="2277" name="Google Shape;2277;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9" name="Google Shape;2279;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0" name="Google Shape;228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1" name="Google Shape;2281;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2" name="Google Shape;22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3" name="Google Shape;2283;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4" name="Google Shape;2284;p125"/>
          <p:cNvGrpSpPr/>
          <p:nvPr/>
        </p:nvGrpSpPr>
        <p:grpSpPr>
          <a:xfrm>
            <a:off x="457200" y="1237825"/>
            <a:ext cx="776900" cy="486300"/>
            <a:chOff x="457200" y="1466425"/>
            <a:chExt cx="776900" cy="486300"/>
          </a:xfrm>
        </p:grpSpPr>
        <p:sp>
          <p:nvSpPr>
            <p:cNvPr id="2285" name="Google Shape;2285;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6" name="Google Shape;2286;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7" name="Google Shape;2287;p12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8" name="Google Shape;2288;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125"/>
          <p:cNvGrpSpPr/>
          <p:nvPr/>
        </p:nvGrpSpPr>
        <p:grpSpPr>
          <a:xfrm>
            <a:off x="457200" y="1828900"/>
            <a:ext cx="776900" cy="486300"/>
            <a:chOff x="457200" y="1466425"/>
            <a:chExt cx="776900" cy="486300"/>
          </a:xfrm>
        </p:grpSpPr>
        <p:sp>
          <p:nvSpPr>
            <p:cNvPr id="2290" name="Google Shape;2290;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1" name="Google Shape;2291;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125"/>
          <p:cNvGrpSpPr/>
          <p:nvPr/>
        </p:nvGrpSpPr>
        <p:grpSpPr>
          <a:xfrm>
            <a:off x="457200" y="2419975"/>
            <a:ext cx="776900" cy="486300"/>
            <a:chOff x="457200" y="1466425"/>
            <a:chExt cx="776900" cy="486300"/>
          </a:xfrm>
        </p:grpSpPr>
        <p:sp>
          <p:nvSpPr>
            <p:cNvPr id="2294" name="Google Shape;2294;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5" name="Google Shape;2295;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125"/>
          <p:cNvGrpSpPr/>
          <p:nvPr/>
        </p:nvGrpSpPr>
        <p:grpSpPr>
          <a:xfrm>
            <a:off x="457200" y="3011050"/>
            <a:ext cx="776900" cy="486300"/>
            <a:chOff x="457200" y="1466425"/>
            <a:chExt cx="776900" cy="486300"/>
          </a:xfrm>
        </p:grpSpPr>
        <p:sp>
          <p:nvSpPr>
            <p:cNvPr id="2298" name="Google Shape;2298;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9" name="Google Shape;2299;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125"/>
          <p:cNvGrpSpPr/>
          <p:nvPr/>
        </p:nvGrpSpPr>
        <p:grpSpPr>
          <a:xfrm>
            <a:off x="457200" y="3602137"/>
            <a:ext cx="776900" cy="486300"/>
            <a:chOff x="457200" y="1466425"/>
            <a:chExt cx="776900" cy="486300"/>
          </a:xfrm>
        </p:grpSpPr>
        <p:sp>
          <p:nvSpPr>
            <p:cNvPr id="2302" name="Google Shape;2302;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3" name="Google Shape;2303;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125"/>
          <p:cNvGrpSpPr/>
          <p:nvPr/>
        </p:nvGrpSpPr>
        <p:grpSpPr>
          <a:xfrm>
            <a:off x="457200" y="4193262"/>
            <a:ext cx="776900" cy="486300"/>
            <a:chOff x="457200" y="1466425"/>
            <a:chExt cx="776900" cy="486300"/>
          </a:xfrm>
        </p:grpSpPr>
        <p:sp>
          <p:nvSpPr>
            <p:cNvPr id="2306" name="Google Shape;2306;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7" name="Google Shape;2307;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12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9" name="Google Shape;2309;p12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3"/>
        <p:cNvGrpSpPr/>
        <p:nvPr/>
      </p:nvGrpSpPr>
      <p:grpSpPr>
        <a:xfrm>
          <a:off x="0" y="0"/>
          <a:ext cx="0" cy="0"/>
          <a:chOff x="0" y="0"/>
          <a:chExt cx="0" cy="0"/>
        </a:xfrm>
      </p:grpSpPr>
      <p:sp>
        <p:nvSpPr>
          <p:cNvPr id="2314" name="Google Shape;2314;p12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6" name="Google Shape;2316;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7" name="Google Shape;2317;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8" name="Google Shape;231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9" name="Google Shape;2319;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0" name="Google Shape;2320;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1" name="Google Shape;2321;p126"/>
          <p:cNvGrpSpPr/>
          <p:nvPr/>
        </p:nvGrpSpPr>
        <p:grpSpPr>
          <a:xfrm>
            <a:off x="457222" y="1149803"/>
            <a:ext cx="713194" cy="446423"/>
            <a:chOff x="457200" y="1466425"/>
            <a:chExt cx="776900" cy="486300"/>
          </a:xfrm>
        </p:grpSpPr>
        <p:sp>
          <p:nvSpPr>
            <p:cNvPr id="2322" name="Google Shape;232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3" name="Google Shape;232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12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5" name="Google Shape;2325;p12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126"/>
          <p:cNvGrpSpPr/>
          <p:nvPr/>
        </p:nvGrpSpPr>
        <p:grpSpPr>
          <a:xfrm>
            <a:off x="457222" y="1672428"/>
            <a:ext cx="713194" cy="446423"/>
            <a:chOff x="457200" y="1466425"/>
            <a:chExt cx="776900" cy="486300"/>
          </a:xfrm>
        </p:grpSpPr>
        <p:sp>
          <p:nvSpPr>
            <p:cNvPr id="2327" name="Google Shape;232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8" name="Google Shape;232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2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0" name="Google Shape;2330;p12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126"/>
          <p:cNvGrpSpPr/>
          <p:nvPr/>
        </p:nvGrpSpPr>
        <p:grpSpPr>
          <a:xfrm>
            <a:off x="457197" y="2195578"/>
            <a:ext cx="713194" cy="446423"/>
            <a:chOff x="457200" y="1466425"/>
            <a:chExt cx="776900" cy="486300"/>
          </a:xfrm>
        </p:grpSpPr>
        <p:sp>
          <p:nvSpPr>
            <p:cNvPr id="2332" name="Google Shape;233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3" name="Google Shape;233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2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5" name="Google Shape;2335;p12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126"/>
          <p:cNvGrpSpPr/>
          <p:nvPr/>
        </p:nvGrpSpPr>
        <p:grpSpPr>
          <a:xfrm>
            <a:off x="457197" y="2718203"/>
            <a:ext cx="713194" cy="446423"/>
            <a:chOff x="457200" y="1466425"/>
            <a:chExt cx="776900" cy="486300"/>
          </a:xfrm>
        </p:grpSpPr>
        <p:sp>
          <p:nvSpPr>
            <p:cNvPr id="2337" name="Google Shape;233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8" name="Google Shape;233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9" name="Google Shape;2339;p12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0" name="Google Shape;2340;p12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126"/>
          <p:cNvGrpSpPr/>
          <p:nvPr/>
        </p:nvGrpSpPr>
        <p:grpSpPr>
          <a:xfrm>
            <a:off x="457222" y="3240828"/>
            <a:ext cx="713194" cy="446423"/>
            <a:chOff x="457200" y="1466425"/>
            <a:chExt cx="776900" cy="486300"/>
          </a:xfrm>
        </p:grpSpPr>
        <p:sp>
          <p:nvSpPr>
            <p:cNvPr id="2342" name="Google Shape;234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3" name="Google Shape;234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2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5" name="Google Shape;2345;p12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6" name="Google Shape;2346;p126"/>
          <p:cNvGrpSpPr/>
          <p:nvPr/>
        </p:nvGrpSpPr>
        <p:grpSpPr>
          <a:xfrm>
            <a:off x="457222" y="3763453"/>
            <a:ext cx="713194" cy="446423"/>
            <a:chOff x="457200" y="1466425"/>
            <a:chExt cx="776900" cy="486300"/>
          </a:xfrm>
        </p:grpSpPr>
        <p:sp>
          <p:nvSpPr>
            <p:cNvPr id="2347" name="Google Shape;234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8" name="Google Shape;234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12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0" name="Google Shape;2350;p12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26"/>
          <p:cNvGrpSpPr/>
          <p:nvPr/>
        </p:nvGrpSpPr>
        <p:grpSpPr>
          <a:xfrm>
            <a:off x="457222" y="4311603"/>
            <a:ext cx="713194" cy="446423"/>
            <a:chOff x="457200" y="1466425"/>
            <a:chExt cx="776900" cy="486300"/>
          </a:xfrm>
        </p:grpSpPr>
        <p:sp>
          <p:nvSpPr>
            <p:cNvPr id="2352" name="Google Shape;235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3" name="Google Shape;235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12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5"/>
        <p:cNvGrpSpPr/>
        <p:nvPr/>
      </p:nvGrpSpPr>
      <p:grpSpPr>
        <a:xfrm>
          <a:off x="0" y="0"/>
          <a:ext cx="0" cy="0"/>
          <a:chOff x="0" y="0"/>
          <a:chExt cx="0" cy="0"/>
        </a:xfrm>
      </p:grpSpPr>
      <p:sp>
        <p:nvSpPr>
          <p:cNvPr id="2356" name="Google Shape;235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8" name="Google Shape;235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9" name="Google Shape;235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0" name="Google Shape;236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1" name="Google Shape;236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27"/>
          <p:cNvGrpSpPr/>
          <p:nvPr/>
        </p:nvGrpSpPr>
        <p:grpSpPr>
          <a:xfrm>
            <a:off x="457427" y="3873038"/>
            <a:ext cx="602564" cy="377174"/>
            <a:chOff x="457200" y="1466425"/>
            <a:chExt cx="776900" cy="486300"/>
          </a:xfrm>
        </p:grpSpPr>
        <p:sp>
          <p:nvSpPr>
            <p:cNvPr id="2364" name="Google Shape;236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5" name="Google Shape;236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27"/>
          <p:cNvGrpSpPr/>
          <p:nvPr/>
        </p:nvGrpSpPr>
        <p:grpSpPr>
          <a:xfrm>
            <a:off x="457315" y="4311142"/>
            <a:ext cx="602564" cy="377174"/>
            <a:chOff x="457200" y="1466425"/>
            <a:chExt cx="776900" cy="486300"/>
          </a:xfrm>
        </p:grpSpPr>
        <p:sp>
          <p:nvSpPr>
            <p:cNvPr id="2369" name="Google Shape;236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0" name="Google Shape;237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27"/>
          <p:cNvGrpSpPr/>
          <p:nvPr/>
        </p:nvGrpSpPr>
        <p:grpSpPr>
          <a:xfrm>
            <a:off x="457377" y="2996663"/>
            <a:ext cx="602564" cy="377174"/>
            <a:chOff x="457200" y="1466425"/>
            <a:chExt cx="776900" cy="486300"/>
          </a:xfrm>
        </p:grpSpPr>
        <p:sp>
          <p:nvSpPr>
            <p:cNvPr id="2374" name="Google Shape;237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5" name="Google Shape;237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27"/>
          <p:cNvGrpSpPr/>
          <p:nvPr/>
        </p:nvGrpSpPr>
        <p:grpSpPr>
          <a:xfrm>
            <a:off x="457265" y="3434767"/>
            <a:ext cx="602564" cy="377174"/>
            <a:chOff x="457200" y="1466425"/>
            <a:chExt cx="776900" cy="486300"/>
          </a:xfrm>
        </p:grpSpPr>
        <p:sp>
          <p:nvSpPr>
            <p:cNvPr id="2379" name="Google Shape;237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0" name="Google Shape;238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2" name="Google Shape;2382;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27"/>
          <p:cNvGrpSpPr/>
          <p:nvPr/>
        </p:nvGrpSpPr>
        <p:grpSpPr>
          <a:xfrm>
            <a:off x="457402" y="2135288"/>
            <a:ext cx="602564" cy="377174"/>
            <a:chOff x="457200" y="1466425"/>
            <a:chExt cx="776900" cy="486300"/>
          </a:xfrm>
        </p:grpSpPr>
        <p:sp>
          <p:nvSpPr>
            <p:cNvPr id="2384" name="Google Shape;238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5" name="Google Shape;238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2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7" name="Google Shape;2387;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27"/>
          <p:cNvGrpSpPr/>
          <p:nvPr/>
        </p:nvGrpSpPr>
        <p:grpSpPr>
          <a:xfrm>
            <a:off x="457290" y="2573392"/>
            <a:ext cx="602564" cy="377174"/>
            <a:chOff x="457200" y="1466425"/>
            <a:chExt cx="776900" cy="486300"/>
          </a:xfrm>
        </p:grpSpPr>
        <p:sp>
          <p:nvSpPr>
            <p:cNvPr id="2389" name="Google Shape;238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0" name="Google Shape;239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12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2" name="Google Shape;2392;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127"/>
          <p:cNvGrpSpPr/>
          <p:nvPr/>
        </p:nvGrpSpPr>
        <p:grpSpPr>
          <a:xfrm>
            <a:off x="457352" y="1258913"/>
            <a:ext cx="602564" cy="377174"/>
            <a:chOff x="457200" y="1466425"/>
            <a:chExt cx="776900" cy="486300"/>
          </a:xfrm>
        </p:grpSpPr>
        <p:sp>
          <p:nvSpPr>
            <p:cNvPr id="2394" name="Google Shape;239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5" name="Google Shape;239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6" name="Google Shape;2396;p12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7" name="Google Shape;2397;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127"/>
          <p:cNvGrpSpPr/>
          <p:nvPr/>
        </p:nvGrpSpPr>
        <p:grpSpPr>
          <a:xfrm>
            <a:off x="457240" y="1697017"/>
            <a:ext cx="602564" cy="377174"/>
            <a:chOff x="457200" y="1466425"/>
            <a:chExt cx="776900" cy="486300"/>
          </a:xfrm>
        </p:grpSpPr>
        <p:sp>
          <p:nvSpPr>
            <p:cNvPr id="2399" name="Google Shape;239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0" name="Google Shape;240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2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2"/>
        <p:cNvGrpSpPr/>
        <p:nvPr/>
      </p:nvGrpSpPr>
      <p:grpSpPr>
        <a:xfrm>
          <a:off x="0" y="0"/>
          <a:ext cx="0" cy="0"/>
          <a:chOff x="0" y="0"/>
          <a:chExt cx="0" cy="0"/>
        </a:xfrm>
      </p:grpSpPr>
      <p:sp>
        <p:nvSpPr>
          <p:cNvPr id="2403" name="Google Shape;2403;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5" name="Google Shape;2405;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6" name="Google Shape;240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7" name="Google Shape;240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8" name="Google Shape;2408;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9" name="Google Shape;2409;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28"/>
          <p:cNvGrpSpPr/>
          <p:nvPr/>
        </p:nvGrpSpPr>
        <p:grpSpPr>
          <a:xfrm>
            <a:off x="457427" y="3873038"/>
            <a:ext cx="602564" cy="377174"/>
            <a:chOff x="457200" y="1466425"/>
            <a:chExt cx="776900" cy="486300"/>
          </a:xfrm>
        </p:grpSpPr>
        <p:sp>
          <p:nvSpPr>
            <p:cNvPr id="2411" name="Google Shape;241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2" name="Google Shape;241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4" name="Google Shape;2414;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28"/>
          <p:cNvGrpSpPr/>
          <p:nvPr/>
        </p:nvGrpSpPr>
        <p:grpSpPr>
          <a:xfrm>
            <a:off x="457315" y="4311142"/>
            <a:ext cx="602564" cy="377174"/>
            <a:chOff x="457200" y="1466425"/>
            <a:chExt cx="776900" cy="486300"/>
          </a:xfrm>
        </p:grpSpPr>
        <p:sp>
          <p:nvSpPr>
            <p:cNvPr id="2416" name="Google Shape;241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7" name="Google Shape;241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9" name="Google Shape;2419;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28"/>
          <p:cNvGrpSpPr/>
          <p:nvPr/>
        </p:nvGrpSpPr>
        <p:grpSpPr>
          <a:xfrm>
            <a:off x="457377" y="2996663"/>
            <a:ext cx="602564" cy="377174"/>
            <a:chOff x="457200" y="1466425"/>
            <a:chExt cx="776900" cy="486300"/>
          </a:xfrm>
        </p:grpSpPr>
        <p:sp>
          <p:nvSpPr>
            <p:cNvPr id="2421" name="Google Shape;242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2" name="Google Shape;242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4" name="Google Shape;2424;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28"/>
          <p:cNvGrpSpPr/>
          <p:nvPr/>
        </p:nvGrpSpPr>
        <p:grpSpPr>
          <a:xfrm>
            <a:off x="457265" y="3434767"/>
            <a:ext cx="602564" cy="377174"/>
            <a:chOff x="457200" y="1466425"/>
            <a:chExt cx="776900" cy="486300"/>
          </a:xfrm>
        </p:grpSpPr>
        <p:sp>
          <p:nvSpPr>
            <p:cNvPr id="2426" name="Google Shape;242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7" name="Google Shape;242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9" name="Google Shape;2429;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8"/>
          <p:cNvGrpSpPr/>
          <p:nvPr/>
        </p:nvGrpSpPr>
        <p:grpSpPr>
          <a:xfrm>
            <a:off x="457402" y="2135288"/>
            <a:ext cx="602564" cy="377174"/>
            <a:chOff x="457200" y="1466425"/>
            <a:chExt cx="776900" cy="486300"/>
          </a:xfrm>
        </p:grpSpPr>
        <p:sp>
          <p:nvSpPr>
            <p:cNvPr id="2431" name="Google Shape;243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2" name="Google Shape;243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2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4" name="Google Shape;2434;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28"/>
          <p:cNvGrpSpPr/>
          <p:nvPr/>
        </p:nvGrpSpPr>
        <p:grpSpPr>
          <a:xfrm>
            <a:off x="457290" y="2573392"/>
            <a:ext cx="602564" cy="377174"/>
            <a:chOff x="457200" y="1466425"/>
            <a:chExt cx="776900" cy="486300"/>
          </a:xfrm>
        </p:grpSpPr>
        <p:sp>
          <p:nvSpPr>
            <p:cNvPr id="2436" name="Google Shape;243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7" name="Google Shape;243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12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9" name="Google Shape;2439;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28"/>
          <p:cNvGrpSpPr/>
          <p:nvPr/>
        </p:nvGrpSpPr>
        <p:grpSpPr>
          <a:xfrm>
            <a:off x="457352" y="1258913"/>
            <a:ext cx="602564" cy="377174"/>
            <a:chOff x="457200" y="1466425"/>
            <a:chExt cx="776900" cy="486300"/>
          </a:xfrm>
        </p:grpSpPr>
        <p:sp>
          <p:nvSpPr>
            <p:cNvPr id="2441" name="Google Shape;244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2" name="Google Shape;244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12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4" name="Google Shape;2444;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128"/>
          <p:cNvGrpSpPr/>
          <p:nvPr/>
        </p:nvGrpSpPr>
        <p:grpSpPr>
          <a:xfrm>
            <a:off x="457240" y="1697017"/>
            <a:ext cx="602564" cy="377174"/>
            <a:chOff x="457200" y="1466425"/>
            <a:chExt cx="776900" cy="486300"/>
          </a:xfrm>
        </p:grpSpPr>
        <p:sp>
          <p:nvSpPr>
            <p:cNvPr id="2446" name="Google Shape;244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7" name="Google Shape;244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12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49"/>
        <p:cNvGrpSpPr/>
        <p:nvPr/>
      </p:nvGrpSpPr>
      <p:grpSpPr>
        <a:xfrm>
          <a:off x="0" y="0"/>
          <a:ext cx="0" cy="0"/>
          <a:chOff x="0" y="0"/>
          <a:chExt cx="0" cy="0"/>
        </a:xfrm>
      </p:grpSpPr>
      <p:sp>
        <p:nvSpPr>
          <p:cNvPr id="2450" name="Google Shape;2450;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1" name="Google Shape;2451;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2" name="Google Shape;2452;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3" name="Google Shape;2453;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4" name="Google Shape;2454;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5" name="Google Shape;2455;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6" name="Google Shape;2456;p129"/>
          <p:cNvGrpSpPr/>
          <p:nvPr/>
        </p:nvGrpSpPr>
        <p:grpSpPr>
          <a:xfrm>
            <a:off x="457181" y="1345103"/>
            <a:ext cx="533372" cy="533480"/>
            <a:chOff x="457200" y="1378813"/>
            <a:chExt cx="695400" cy="695450"/>
          </a:xfrm>
        </p:grpSpPr>
        <p:sp>
          <p:nvSpPr>
            <p:cNvPr id="2457" name="Google Shape;2457;p12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8" name="Google Shape;2458;p12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2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1" name="Google Shape;2461;p129"/>
          <p:cNvGrpSpPr/>
          <p:nvPr/>
        </p:nvGrpSpPr>
        <p:grpSpPr>
          <a:xfrm>
            <a:off x="3305156" y="1345103"/>
            <a:ext cx="533372" cy="533480"/>
            <a:chOff x="457200" y="1378813"/>
            <a:chExt cx="695400" cy="695450"/>
          </a:xfrm>
        </p:grpSpPr>
        <p:sp>
          <p:nvSpPr>
            <p:cNvPr id="2462" name="Google Shape;2462;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3" name="Google Shape;2463;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129"/>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9"/>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6" name="Google Shape;2466;p129"/>
          <p:cNvGrpSpPr/>
          <p:nvPr/>
        </p:nvGrpSpPr>
        <p:grpSpPr>
          <a:xfrm>
            <a:off x="6134081" y="1345853"/>
            <a:ext cx="533372" cy="533480"/>
            <a:chOff x="457200" y="1378813"/>
            <a:chExt cx="695400" cy="695450"/>
          </a:xfrm>
        </p:grpSpPr>
        <p:sp>
          <p:nvSpPr>
            <p:cNvPr id="2467" name="Google Shape;2467;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8" name="Google Shape;2468;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2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1"/>
        <p:cNvGrpSpPr/>
        <p:nvPr/>
      </p:nvGrpSpPr>
      <p:grpSpPr>
        <a:xfrm>
          <a:off x="0" y="0"/>
          <a:ext cx="0" cy="0"/>
          <a:chOff x="0" y="0"/>
          <a:chExt cx="0" cy="0"/>
        </a:xfrm>
      </p:grpSpPr>
      <p:pic>
        <p:nvPicPr>
          <p:cNvPr id="2472" name="Google Shape;2472;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3" name="Google Shape;2473;p1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5" name="Google Shape;2475;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6" name="Google Shape;2476;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7" name="Google Shape;247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8" name="Google Shape;2478;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9" name="Google Shape;2479;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0" name="Google Shape;2480;p130"/>
          <p:cNvGrpSpPr/>
          <p:nvPr/>
        </p:nvGrpSpPr>
        <p:grpSpPr>
          <a:xfrm>
            <a:off x="457206" y="1421303"/>
            <a:ext cx="533372" cy="533480"/>
            <a:chOff x="457200" y="1378813"/>
            <a:chExt cx="695400" cy="695450"/>
          </a:xfrm>
        </p:grpSpPr>
        <p:sp>
          <p:nvSpPr>
            <p:cNvPr id="2481" name="Google Shape;2481;p1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2" name="Google Shape;2482;p1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3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4" name="Google Shape;2484;p13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130"/>
          <p:cNvGrpSpPr/>
          <p:nvPr/>
        </p:nvGrpSpPr>
        <p:grpSpPr>
          <a:xfrm>
            <a:off x="4936306" y="1423553"/>
            <a:ext cx="533372" cy="533480"/>
            <a:chOff x="457200" y="1378813"/>
            <a:chExt cx="695400" cy="695450"/>
          </a:xfrm>
        </p:grpSpPr>
        <p:sp>
          <p:nvSpPr>
            <p:cNvPr id="2487" name="Google Shape;2487;p1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8" name="Google Shape;2488;p1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13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3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1"/>
        <p:cNvGrpSpPr/>
        <p:nvPr/>
      </p:nvGrpSpPr>
      <p:grpSpPr>
        <a:xfrm>
          <a:off x="0" y="0"/>
          <a:ext cx="0" cy="0"/>
          <a:chOff x="0" y="0"/>
          <a:chExt cx="0" cy="0"/>
        </a:xfrm>
      </p:grpSpPr>
      <p:sp>
        <p:nvSpPr>
          <p:cNvPr id="2492" name="Google Shape;249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4" name="Google Shape;249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5" name="Google Shape;249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6" name="Google Shape;2496;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7" name="Google Shape;2497;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8" name="Google Shape;2498;p13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9" name="Google Shape;2499;p13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4" name="Google Shape;2504;p13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5" name="Google Shape;2505;p13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0" name="Google Shape;2510;p13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1" name="Google Shape;2511;p13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5" name="Google Shape;2515;p13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6" name="Google Shape;2516;p13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8"/>
        <p:cNvGrpSpPr/>
        <p:nvPr/>
      </p:nvGrpSpPr>
      <p:grpSpPr>
        <a:xfrm>
          <a:off x="0" y="0"/>
          <a:ext cx="0" cy="0"/>
          <a:chOff x="0" y="0"/>
          <a:chExt cx="0" cy="0"/>
        </a:xfrm>
      </p:grpSpPr>
      <p:sp>
        <p:nvSpPr>
          <p:cNvPr id="2519" name="Google Shape;2519;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1" name="Google Shape;2521;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2" name="Google Shape;2522;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4" name="Google Shape;2524;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6" name="Google Shape;2526;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1" name="Google Shape;2531;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3" name="Google Shape;2533;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4" name="Google Shape;2534;p13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5" name="Google Shape;2535;p13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6" name="Google Shape;2536;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1" name="Google Shape;121;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7"/>
        <p:cNvGrpSpPr/>
        <p:nvPr/>
      </p:nvGrpSpPr>
      <p:grpSpPr>
        <a:xfrm>
          <a:off x="0" y="0"/>
          <a:ext cx="0" cy="0"/>
          <a:chOff x="0" y="0"/>
          <a:chExt cx="0" cy="0"/>
        </a:xfrm>
      </p:grpSpPr>
      <p:sp>
        <p:nvSpPr>
          <p:cNvPr id="2538" name="Google Shape;2538;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0" name="Google Shape;2540;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1" name="Google Shape;2541;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2" name="Google Shape;254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3" name="Google Shape;2543;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4" name="Google Shape;2544;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5" name="Google Shape;2545;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0" name="Google Shape;2550;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2" name="Google Shape;2552;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3" name="Google Shape;2553;p13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4" name="Google Shape;2554;p13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5" name="Google Shape;2555;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6"/>
        <p:cNvGrpSpPr/>
        <p:nvPr/>
      </p:nvGrpSpPr>
      <p:grpSpPr>
        <a:xfrm>
          <a:off x="0" y="0"/>
          <a:ext cx="0" cy="0"/>
          <a:chOff x="0" y="0"/>
          <a:chExt cx="0" cy="0"/>
        </a:xfrm>
      </p:grpSpPr>
      <p:sp>
        <p:nvSpPr>
          <p:cNvPr id="2557" name="Google Shape;2557;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1" name="Google Shape;2571;p13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2" name="Google Shape;2572;p13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3" name="Google Shape;2573;p13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4" name="Google Shape;2574;p13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5"/>
        <p:cNvGrpSpPr/>
        <p:nvPr/>
      </p:nvGrpSpPr>
      <p:grpSpPr>
        <a:xfrm>
          <a:off x="0" y="0"/>
          <a:ext cx="0" cy="0"/>
          <a:chOff x="0" y="0"/>
          <a:chExt cx="0" cy="0"/>
        </a:xfrm>
      </p:grpSpPr>
      <p:sp>
        <p:nvSpPr>
          <p:cNvPr id="2576" name="Google Shape;2576;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9" name="Google Shape;2579;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0" name="Google Shape;258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1" name="Google Shape;258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2" name="Google Shape;258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3" name="Google Shape;258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8" name="Google Shape;258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0" name="Google Shape;2590;p13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1" name="Google Shape;2591;p13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2" name="Google Shape;2592;p13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3" name="Google Shape;2593;p13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4"/>
        <p:cNvGrpSpPr/>
        <p:nvPr/>
      </p:nvGrpSpPr>
      <p:grpSpPr>
        <a:xfrm>
          <a:off x="0" y="0"/>
          <a:ext cx="0" cy="0"/>
          <a:chOff x="0" y="0"/>
          <a:chExt cx="0" cy="0"/>
        </a:xfrm>
      </p:grpSpPr>
      <p:sp>
        <p:nvSpPr>
          <p:cNvPr id="2595" name="Google Shape;2595;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8" name="Google Shape;2598;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9" name="Google Shape;259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0" name="Google Shape;260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1" name="Google Shape;260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2" name="Google Shape;2602;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1" name="Google Shape;2611;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2" name="Google Shape;2612;p13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3" name="Google Shape;2613;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4" name="Google Shape;2614;p13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5" name="Google Shape;2615;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6"/>
        <p:cNvGrpSpPr/>
        <p:nvPr/>
      </p:nvGrpSpPr>
      <p:grpSpPr>
        <a:xfrm>
          <a:off x="0" y="0"/>
          <a:ext cx="0" cy="0"/>
          <a:chOff x="0" y="0"/>
          <a:chExt cx="0" cy="0"/>
        </a:xfrm>
      </p:grpSpPr>
      <p:sp>
        <p:nvSpPr>
          <p:cNvPr id="2617" name="Google Shape;2617;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9" name="Google Shape;2619;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0" name="Google Shape;2620;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1" name="Google Shape;262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2" name="Google Shape;2622;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3" name="Google Shape;2623;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4" name="Google Shape;2624;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9" name="Google Shape;2629;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3" name="Google Shape;2633;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4" name="Google Shape;2634;p13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5" name="Google Shape;2635;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6" name="Google Shape;2636;p13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7" name="Google Shape;2637;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8"/>
        <p:cNvGrpSpPr/>
        <p:nvPr/>
      </p:nvGrpSpPr>
      <p:grpSpPr>
        <a:xfrm>
          <a:off x="0" y="0"/>
          <a:ext cx="0" cy="0"/>
          <a:chOff x="0" y="0"/>
          <a:chExt cx="0" cy="0"/>
        </a:xfrm>
      </p:grpSpPr>
      <p:sp>
        <p:nvSpPr>
          <p:cNvPr id="2639" name="Google Shape;2639;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2" name="Google Shape;2642;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3" name="Google Shape;264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4" name="Google Shape;2644;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5" name="Google Shape;2645;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1" name="Google Shape;2651;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5" name="Google Shape;2655;p13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6" name="Google Shape;2656;p13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7" name="Google Shape;2657;p13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8" name="Google Shape;2658;p13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59" name="Google Shape;2659;p13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0"/>
        <p:cNvGrpSpPr/>
        <p:nvPr/>
      </p:nvGrpSpPr>
      <p:grpSpPr>
        <a:xfrm>
          <a:off x="0" y="0"/>
          <a:ext cx="0" cy="0"/>
          <a:chOff x="0" y="0"/>
          <a:chExt cx="0" cy="0"/>
        </a:xfrm>
      </p:grpSpPr>
      <p:sp>
        <p:nvSpPr>
          <p:cNvPr id="2661" name="Google Shape;2661;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4" name="Google Shape;2664;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5" name="Google Shape;266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6" name="Google Shape;2666;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7" name="Google Shape;2667;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8" name="Google Shape;2668;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3" name="Google Shape;2673;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7" name="Google Shape;2677;p13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8" name="Google Shape;2678;p13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79" name="Google Shape;2679;p13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0" name="Google Shape;2680;p13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1" name="Google Shape;2681;p13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2"/>
        <p:cNvGrpSpPr/>
        <p:nvPr/>
      </p:nvGrpSpPr>
      <p:grpSpPr>
        <a:xfrm>
          <a:off x="0" y="0"/>
          <a:ext cx="0" cy="0"/>
          <a:chOff x="0" y="0"/>
          <a:chExt cx="0" cy="0"/>
        </a:xfrm>
      </p:grpSpPr>
      <p:sp>
        <p:nvSpPr>
          <p:cNvPr id="2683" name="Google Shape;2683;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6" name="Google Shape;2686;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7" name="Google Shape;268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8" name="Google Shape;2688;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9" name="Google Shape;2689;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0" name="Google Shape;2690;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1" name="Google Shape;2701;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2" name="Google Shape;2702;p14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3" name="Google Shape;2703;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4" name="Google Shape;2704;p14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5" name="Google Shape;2705;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6" name="Google Shape;2706;p14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7"/>
        <p:cNvGrpSpPr/>
        <p:nvPr/>
      </p:nvGrpSpPr>
      <p:grpSpPr>
        <a:xfrm>
          <a:off x="0" y="0"/>
          <a:ext cx="0" cy="0"/>
          <a:chOff x="0" y="0"/>
          <a:chExt cx="0" cy="0"/>
        </a:xfrm>
      </p:grpSpPr>
      <p:sp>
        <p:nvSpPr>
          <p:cNvPr id="2708" name="Google Shape;2708;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0" name="Google Shape;2710;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1" name="Google Shape;2711;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2" name="Google Shape;2712;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3" name="Google Shape;2713;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4" name="Google Shape;2714;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5" name="Google Shape;2715;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2" name="Google Shape;2722;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6" name="Google Shape;2726;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7" name="Google Shape;2727;p14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8" name="Google Shape;2728;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9" name="Google Shape;2729;p14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0" name="Google Shape;2730;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1" name="Google Shape;2731;p14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2"/>
        <p:cNvGrpSpPr/>
        <p:nvPr/>
      </p:nvGrpSpPr>
      <p:grpSpPr>
        <a:xfrm>
          <a:off x="0" y="0"/>
          <a:ext cx="0" cy="0"/>
          <a:chOff x="0" y="0"/>
          <a:chExt cx="0" cy="0"/>
        </a:xfrm>
      </p:grpSpPr>
      <p:sp>
        <p:nvSpPr>
          <p:cNvPr id="2733" name="Google Shape;2733;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6" name="Google Shape;2736;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7" name="Google Shape;273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8" name="Google Shape;2738;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9" name="Google Shape;2739;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0" name="Google Shape;2740;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1" name="Google Shape;2751;p14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2" name="Google Shape;2752;p14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3" name="Google Shape;2753;p14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4" name="Google Shape;2754;p14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5" name="Google Shape;2755;p14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6" name="Google Shape;2756;p14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 name="Google Shape;127;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8" name="Google Shape;128;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7"/>
        <p:cNvGrpSpPr/>
        <p:nvPr/>
      </p:nvGrpSpPr>
      <p:grpSpPr>
        <a:xfrm>
          <a:off x="0" y="0"/>
          <a:ext cx="0" cy="0"/>
          <a:chOff x="0" y="0"/>
          <a:chExt cx="0" cy="0"/>
        </a:xfrm>
      </p:grpSpPr>
      <p:sp>
        <p:nvSpPr>
          <p:cNvPr id="2758" name="Google Shape;2758;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1" name="Google Shape;2761;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2" name="Google Shape;2762;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3" name="Google Shape;2763;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4" name="Google Shape;2764;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5" name="Google Shape;2765;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2" name="Google Shape;2772;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6" name="Google Shape;2776;p14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7" name="Google Shape;2777;p14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8" name="Google Shape;2778;p14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79" name="Google Shape;2779;p14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0" name="Google Shape;2780;p14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1" name="Google Shape;2781;p14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2"/>
        <p:cNvGrpSpPr/>
        <p:nvPr/>
      </p:nvGrpSpPr>
      <p:grpSpPr>
        <a:xfrm>
          <a:off x="0" y="0"/>
          <a:ext cx="0" cy="0"/>
          <a:chOff x="0" y="0"/>
          <a:chExt cx="0" cy="0"/>
        </a:xfrm>
      </p:grpSpPr>
      <p:sp>
        <p:nvSpPr>
          <p:cNvPr id="2783" name="Google Shape;2783;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6" name="Google Shape;2786;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7" name="Google Shape;2787;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8" name="Google Shape;2788;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9" name="Google Shape;2789;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0" name="Google Shape;2790;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7" name="Google Shape;2797;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9" name="Google Shape;2799;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3" name="Google Shape;2803;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4" name="Google Shape;2804;p14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5" name="Google Shape;2805;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6" name="Google Shape;2806;p14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7" name="Google Shape;2807;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8" name="Google Shape;2808;p14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09" name="Google Shape;2809;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0"/>
        <p:cNvGrpSpPr/>
        <p:nvPr/>
      </p:nvGrpSpPr>
      <p:grpSpPr>
        <a:xfrm>
          <a:off x="0" y="0"/>
          <a:ext cx="0" cy="0"/>
          <a:chOff x="0" y="0"/>
          <a:chExt cx="0" cy="0"/>
        </a:xfrm>
      </p:grpSpPr>
      <p:sp>
        <p:nvSpPr>
          <p:cNvPr id="2811" name="Google Shape;2811;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4" name="Google Shape;2814;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5" name="Google Shape;2815;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6" name="Google Shape;2816;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7" name="Google Shape;2817;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5" name="Google Shape;2825;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7" name="Google Shape;2827;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1" name="Google Shape;2831;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2" name="Google Shape;2832;p14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3" name="Google Shape;2833;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4" name="Google Shape;2834;p14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5" name="Google Shape;2835;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6" name="Google Shape;2836;p14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7" name="Google Shape;2837;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8"/>
        <p:cNvGrpSpPr/>
        <p:nvPr/>
      </p:nvGrpSpPr>
      <p:grpSpPr>
        <a:xfrm>
          <a:off x="0" y="0"/>
          <a:ext cx="0" cy="0"/>
          <a:chOff x="0" y="0"/>
          <a:chExt cx="0" cy="0"/>
        </a:xfrm>
      </p:grpSpPr>
      <p:sp>
        <p:nvSpPr>
          <p:cNvPr id="2839" name="Google Shape;2839;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2" name="Google Shape;2842;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3" name="Google Shape;284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4" name="Google Shape;2844;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5" name="Google Shape;2845;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9" name="Google Shape;2859;p14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0" name="Google Shape;2860;p14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1" name="Google Shape;2861;p14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2" name="Google Shape;2862;p14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3" name="Google Shape;2863;p14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4" name="Google Shape;2864;p14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5" name="Google Shape;2865;p14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6"/>
        <p:cNvGrpSpPr/>
        <p:nvPr/>
      </p:nvGrpSpPr>
      <p:grpSpPr>
        <a:xfrm>
          <a:off x="0" y="0"/>
          <a:ext cx="0" cy="0"/>
          <a:chOff x="0" y="0"/>
          <a:chExt cx="0" cy="0"/>
        </a:xfrm>
      </p:grpSpPr>
      <p:sp>
        <p:nvSpPr>
          <p:cNvPr id="2867" name="Google Shape;2867;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0" name="Google Shape;2870;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1" name="Google Shape;287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2" name="Google Shape;2872;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3" name="Google Shape;2873;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3" name="Google Shape;2883;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7" name="Google Shape;2887;p14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8" name="Google Shape;2888;p14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89" name="Google Shape;2889;p14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0" name="Google Shape;2890;p14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1" name="Google Shape;2891;p14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2" name="Google Shape;2892;p14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3" name="Google Shape;2893;p14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4"/>
        <p:cNvGrpSpPr/>
        <p:nvPr/>
      </p:nvGrpSpPr>
      <p:grpSpPr>
        <a:xfrm>
          <a:off x="0" y="0"/>
          <a:ext cx="0" cy="0"/>
          <a:chOff x="0" y="0"/>
          <a:chExt cx="0" cy="0"/>
        </a:xfrm>
      </p:grpSpPr>
      <p:sp>
        <p:nvSpPr>
          <p:cNvPr id="2895" name="Google Shape;2895;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7" name="Google Shape;2897;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8" name="Google Shape;2898;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9" name="Google Shape;2899;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0" name="Google Shape;2900;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1" name="Google Shape;2901;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1" name="Google Shape;2911;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7" name="Google Shape;2917;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8" name="Google Shape;2918;p14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19" name="Google Shape;2919;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0" name="Google Shape;2920;p14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1" name="Google Shape;2921;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2" name="Google Shape;2922;p14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3" name="Google Shape;2923;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4" name="Google Shape;2924;p14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5"/>
        <p:cNvGrpSpPr/>
        <p:nvPr/>
      </p:nvGrpSpPr>
      <p:grpSpPr>
        <a:xfrm>
          <a:off x="0" y="0"/>
          <a:ext cx="0" cy="0"/>
          <a:chOff x="0" y="0"/>
          <a:chExt cx="0" cy="0"/>
        </a:xfrm>
      </p:grpSpPr>
      <p:sp>
        <p:nvSpPr>
          <p:cNvPr id="2926" name="Google Shape;292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7" name="Google Shape;292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8" name="Google Shape;292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9" name="Google Shape;292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0" name="Google Shape;293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1" name="Google Shape;293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2" name="Google Shape;293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8" name="Google Shape;293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2" name="Google Shape;294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4" name="Google Shape;294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6" name="Google Shape;294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8" name="Google Shape;294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9" name="Google Shape;2949;p14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0" name="Google Shape;295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1" name="Google Shape;2951;p14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2" name="Google Shape;295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3" name="Google Shape;2953;p14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4" name="Google Shape;295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5" name="Google Shape;2955;p14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6"/>
        <p:cNvGrpSpPr/>
        <p:nvPr/>
      </p:nvGrpSpPr>
      <p:grpSpPr>
        <a:xfrm>
          <a:off x="0" y="0"/>
          <a:ext cx="0" cy="0"/>
          <a:chOff x="0" y="0"/>
          <a:chExt cx="0" cy="0"/>
        </a:xfrm>
      </p:grpSpPr>
      <p:sp>
        <p:nvSpPr>
          <p:cNvPr id="2957" name="Google Shape;295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8" name="Google Shape;295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9" name="Google Shape;295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0" name="Google Shape;296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1" name="Google Shape;296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2" name="Google Shape;296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3" name="Google Shape;296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7" name="Google Shape;296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9" name="Google Shape;296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5" name="Google Shape;297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7" name="Google Shape;297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9" name="Google Shape;2979;p15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0" name="Google Shape;2980;p15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1" name="Google Shape;2981;p15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2" name="Google Shape;2982;p15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3" name="Google Shape;2983;p15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4" name="Google Shape;2984;p15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5" name="Google Shape;2985;p15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6" name="Google Shape;2986;p15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7"/>
        <p:cNvGrpSpPr/>
        <p:nvPr/>
      </p:nvGrpSpPr>
      <p:grpSpPr>
        <a:xfrm>
          <a:off x="0" y="0"/>
          <a:ext cx="0" cy="0"/>
          <a:chOff x="0" y="0"/>
          <a:chExt cx="0" cy="0"/>
        </a:xfrm>
      </p:grpSpPr>
      <p:sp>
        <p:nvSpPr>
          <p:cNvPr id="2988" name="Google Shape;298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9" name="Google Shape;298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0" name="Google Shape;299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1" name="Google Shape;299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2" name="Google Shape;299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3" name="Google Shape;299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4" name="Google Shape;299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8" name="Google Shape;299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0" name="Google Shape;300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2" name="Google Shape;300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4" name="Google Shape;300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6" name="Google Shape;300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8" name="Google Shape;300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0" name="Google Shape;3010;p15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1" name="Google Shape;3011;p15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2" name="Google Shape;3012;p15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3" name="Google Shape;3013;p15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4" name="Google Shape;3014;p15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5" name="Google Shape;3015;p15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6" name="Google Shape;3016;p15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7" name="Google Shape;3017;p15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18"/>
        <p:cNvGrpSpPr/>
        <p:nvPr/>
      </p:nvGrpSpPr>
      <p:grpSpPr>
        <a:xfrm>
          <a:off x="0" y="0"/>
          <a:ext cx="0" cy="0"/>
          <a:chOff x="0" y="0"/>
          <a:chExt cx="0" cy="0"/>
        </a:xfrm>
      </p:grpSpPr>
      <p:pic>
        <p:nvPicPr>
          <p:cNvPr id="3019" name="Google Shape;3019;p15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0" name="Google Shape;3020;p15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1" name="Google Shape;3021;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2" name="Google Shape;3022;p15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3" name="Google Shape;3023;p15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4" name="Google Shape;3024;p15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5" name="Google Shape;3025;p15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2" name="Google Shape;14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6"/>
        <p:cNvGrpSpPr/>
        <p:nvPr/>
      </p:nvGrpSpPr>
      <p:grpSpPr>
        <a:xfrm>
          <a:off x="0" y="0"/>
          <a:ext cx="0" cy="0"/>
          <a:chOff x="0" y="0"/>
          <a:chExt cx="0" cy="0"/>
        </a:xfrm>
      </p:grpSpPr>
      <p:pic>
        <p:nvPicPr>
          <p:cNvPr id="3027" name="Google Shape;3027;p1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28" name="Google Shape;302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9" name="Google Shape;3029;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5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1" name="Google Shape;3031;p15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2"/>
        <p:cNvGrpSpPr/>
        <p:nvPr/>
      </p:nvGrpSpPr>
      <p:grpSpPr>
        <a:xfrm>
          <a:off x="0" y="0"/>
          <a:ext cx="0" cy="0"/>
          <a:chOff x="0" y="0"/>
          <a:chExt cx="0" cy="0"/>
        </a:xfrm>
      </p:grpSpPr>
      <p:sp>
        <p:nvSpPr>
          <p:cNvPr id="3033" name="Google Shape;3033;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4" name="Google Shape;3034;p15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5"/>
        <p:cNvGrpSpPr/>
        <p:nvPr/>
      </p:nvGrpSpPr>
      <p:grpSpPr>
        <a:xfrm>
          <a:off x="0" y="0"/>
          <a:ext cx="0" cy="0"/>
          <a:chOff x="0" y="0"/>
          <a:chExt cx="0" cy="0"/>
        </a:xfrm>
      </p:grpSpPr>
      <p:sp>
        <p:nvSpPr>
          <p:cNvPr id="3036" name="Google Shape;3036;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7" name="Google Shape;3037;p15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38"/>
        <p:cNvGrpSpPr/>
        <p:nvPr/>
      </p:nvGrpSpPr>
      <p:grpSpPr>
        <a:xfrm>
          <a:off x="0" y="0"/>
          <a:ext cx="0" cy="0"/>
          <a:chOff x="0" y="0"/>
          <a:chExt cx="0" cy="0"/>
        </a:xfrm>
      </p:grpSpPr>
      <p:pic>
        <p:nvPicPr>
          <p:cNvPr id="3039" name="Google Shape;3039;p1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0" name="Google Shape;3040;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41" name="Google Shape;3041;p1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42" name="Google Shape;3042;p1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3043"/>
        <p:cNvGrpSpPr/>
        <p:nvPr/>
      </p:nvGrpSpPr>
      <p:grpSpPr>
        <a:xfrm>
          <a:off x="0" y="0"/>
          <a:ext cx="0" cy="0"/>
          <a:chOff x="0" y="0"/>
          <a:chExt cx="0" cy="0"/>
        </a:xfrm>
      </p:grpSpPr>
      <p:sp>
        <p:nvSpPr>
          <p:cNvPr id="3044" name="Google Shape;3044;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3045" name="Google Shape;3045;p15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
        <p:cNvGrpSpPr/>
        <p:nvPr/>
      </p:nvGrpSpPr>
      <p:grpSpPr>
        <a:xfrm>
          <a:off x="0" y="0"/>
          <a:ext cx="0" cy="0"/>
          <a:chOff x="0" y="0"/>
          <a:chExt cx="0" cy="0"/>
        </a:xfrm>
      </p:grpSpPr>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8" name="Google Shape;148;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9" name="Google Shape;14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 name="Google Shape;151;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 name="Google Shape;161;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 name="Google Shape;180;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 name="Google Shape;188;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 name="Google Shape;217;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3" name="Google Shape;23;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 name="Google Shape;25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 name="Google Shape;2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 name="Google Shape;291;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 name="Google Shape;292;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 name="Google Shape;294;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 name="Google Shape;33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 name="Google Shape;33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6"/>
        <p:cNvGrpSpPr/>
        <p:nvPr/>
      </p:nvGrpSpPr>
      <p:grpSpPr>
        <a:xfrm>
          <a:off x="0" y="0"/>
          <a:ext cx="0" cy="0"/>
          <a:chOff x="0" y="0"/>
          <a:chExt cx="0" cy="0"/>
        </a:xfrm>
      </p:grpSpPr>
      <p:sp>
        <p:nvSpPr>
          <p:cNvPr id="377" name="Google Shape;37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25"/>
          <p:cNvGrpSpPr/>
          <p:nvPr/>
        </p:nvGrpSpPr>
        <p:grpSpPr>
          <a:xfrm>
            <a:off x="3228956" y="1345103"/>
            <a:ext cx="533372" cy="533480"/>
            <a:chOff x="457200" y="1378813"/>
            <a:chExt cx="695400" cy="695450"/>
          </a:xfrm>
        </p:grpSpPr>
        <p:sp>
          <p:nvSpPr>
            <p:cNvPr id="436" name="Google Shape;436;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5"/>
        <p:cNvGrpSpPr/>
        <p:nvPr/>
      </p:nvGrpSpPr>
      <p:grpSpPr>
        <a:xfrm>
          <a:off x="0" y="0"/>
          <a:ext cx="0" cy="0"/>
          <a:chOff x="0" y="0"/>
          <a:chExt cx="0" cy="0"/>
        </a:xfrm>
      </p:grpSpPr>
      <p:sp>
        <p:nvSpPr>
          <p:cNvPr id="466" name="Google Shape;466;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9" name="Google Shape;489;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 name="Google Shape;507;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6" name="Google Shape;526;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 name="Google Shape;35;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6" name="Google Shape;55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4" name="Google Shape;564;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2" name="Google Shape;57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5" name="Google Shape;57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7" name="Google Shape;607;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9" name="Google Shape;61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9" name="Google Shape;629;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1" name="Google Shape;651;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0" name="Google Shape;66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3" name="Google Shape;663;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5" name="Google Shape;675;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0" name="Google Shape;700;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0" name="Google Shape;710;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1" name="Google Shape;711;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3" name="Google Shape;71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5" name="Google Shape;73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 name="Google Shape;73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0" name="Google Shape;750;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0" name="Google Shape;760;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3" name="Google Shape;763;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7" name="Google Shape;777;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 name="Google Shape;46;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7" name="Google Shape;47;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8" name="Google Shape;788;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1" name="Google Shape;79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5" name="Google Shape;805;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8"/>
        <p:cNvGrpSpPr/>
        <p:nvPr/>
      </p:nvGrpSpPr>
      <p:grpSpPr>
        <a:xfrm>
          <a:off x="0" y="0"/>
          <a:ext cx="0" cy="0"/>
          <a:chOff x="0" y="0"/>
          <a:chExt cx="0" cy="0"/>
        </a:xfrm>
      </p:grpSpPr>
      <p:sp>
        <p:nvSpPr>
          <p:cNvPr id="869" name="Google Shape;869;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1" name="Google Shape;891;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9"/>
        <p:cNvGrpSpPr/>
        <p:nvPr/>
      </p:nvGrpSpPr>
      <p:grpSpPr>
        <a:xfrm>
          <a:off x="0" y="0"/>
          <a:ext cx="0" cy="0"/>
          <a:chOff x="0" y="0"/>
          <a:chExt cx="0" cy="0"/>
        </a:xfrm>
      </p:grpSpPr>
      <p:sp>
        <p:nvSpPr>
          <p:cNvPr id="900" name="Google Shape;90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2" name="Google Shape;90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5" name="Google Shape;90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2" name="Google Shape;922;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3" name="Google Shape;93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6" name="Google Shape;93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3" name="Google Shape;953;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4" name="Google Shape;96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5" name="Google Shape;965;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7" name="Google Shape;96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4" name="Google Shape;984;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Google Shape;99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4" name="Google Shape;99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5" name="Google Shape;9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8" name="Google Shape;998;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0" name="Google Shape;1000;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6" name="Google Shape;100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 name="Google Shape;50;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2"/>
        <p:cNvGrpSpPr/>
        <p:nvPr/>
      </p:nvGrpSpPr>
      <p:grpSpPr>
        <a:xfrm>
          <a:off x="0" y="0"/>
          <a:ext cx="0" cy="0"/>
          <a:chOff x="0" y="0"/>
          <a:chExt cx="0" cy="0"/>
        </a:xfrm>
      </p:grpSpPr>
      <p:sp>
        <p:nvSpPr>
          <p:cNvPr id="1013" name="Google Shape;1013;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4" name="Google Shape;1014;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5" name="Google Shape;1015;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6" name="Google Shape;1016;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9"/>
        <p:cNvGrpSpPr/>
        <p:nvPr/>
      </p:nvGrpSpPr>
      <p:grpSpPr>
        <a:xfrm>
          <a:off x="0" y="0"/>
          <a:ext cx="0" cy="0"/>
          <a:chOff x="0" y="0"/>
          <a:chExt cx="0" cy="0"/>
        </a:xfrm>
      </p:grpSpPr>
      <p:pic>
        <p:nvPicPr>
          <p:cNvPr id="1020" name="Google Shape;1020;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1" name="Google Shape;1021;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3" name="Google Shape;1023;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4" name="Google Shape;1024;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5" name="Google Shape;1025;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8" name="Google Shape;1028;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9"/>
        <p:cNvGrpSpPr/>
        <p:nvPr/>
      </p:nvGrpSpPr>
      <p:grpSpPr>
        <a:xfrm>
          <a:off x="0" y="0"/>
          <a:ext cx="0" cy="0"/>
          <a:chOff x="0" y="0"/>
          <a:chExt cx="0" cy="0"/>
        </a:xfrm>
      </p:grpSpPr>
      <p:pic>
        <p:nvPicPr>
          <p:cNvPr id="1030" name="Google Shape;1030;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1" name="Google Shape;1031;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3" name="Google Shape;1033;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5" name="Google Shape;1035;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6" name="Google Shape;1036;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7" name="Google Shape;1037;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8" name="Google Shape;1038;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9"/>
        <p:cNvGrpSpPr/>
        <p:nvPr/>
      </p:nvGrpSpPr>
      <p:grpSpPr>
        <a:xfrm>
          <a:off x="0" y="0"/>
          <a:ext cx="0" cy="0"/>
          <a:chOff x="0" y="0"/>
          <a:chExt cx="0" cy="0"/>
        </a:xfrm>
      </p:grpSpPr>
      <p:pic>
        <p:nvPicPr>
          <p:cNvPr id="1040" name="Google Shape;1040;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1" name="Google Shape;1041;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3" name="Google Shape;1043;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6" name="Google Shape;1046;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7" name="Google Shape;1047;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8" name="Google Shape;1048;p5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9"/>
        <p:cNvGrpSpPr/>
        <p:nvPr/>
      </p:nvGrpSpPr>
      <p:grpSpPr>
        <a:xfrm>
          <a:off x="0" y="0"/>
          <a:ext cx="0" cy="0"/>
          <a:chOff x="0" y="0"/>
          <a:chExt cx="0" cy="0"/>
        </a:xfrm>
      </p:grpSpPr>
      <p:pic>
        <p:nvPicPr>
          <p:cNvPr id="1050" name="Google Shape;1050;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1" name="Google Shape;1051;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2" name="Google Shape;1052;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3" name="Google Shape;1053;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4" name="Google Shape;1054;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5" name="Google Shape;1055;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6" name="Google Shape;1056;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7" name="Google Shape;1057;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8" name="Google Shape;1058;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9"/>
        <p:cNvGrpSpPr/>
        <p:nvPr/>
      </p:nvGrpSpPr>
      <p:grpSpPr>
        <a:xfrm>
          <a:off x="0" y="0"/>
          <a:ext cx="0" cy="0"/>
          <a:chOff x="0" y="0"/>
          <a:chExt cx="0" cy="0"/>
        </a:xfrm>
      </p:grpSpPr>
      <p:pic>
        <p:nvPicPr>
          <p:cNvPr id="1060" name="Google Shape;106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1" name="Google Shape;1061;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2" name="Google Shape;1062;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3" name="Google Shape;1063;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4" name="Google Shape;1064;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5"/>
        <p:cNvGrpSpPr/>
        <p:nvPr/>
      </p:nvGrpSpPr>
      <p:grpSpPr>
        <a:xfrm>
          <a:off x="0" y="0"/>
          <a:ext cx="0" cy="0"/>
          <a:chOff x="0" y="0"/>
          <a:chExt cx="0" cy="0"/>
        </a:xfrm>
      </p:grpSpPr>
      <p:pic>
        <p:nvPicPr>
          <p:cNvPr id="1066" name="Google Shape;1066;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7" name="Google Shape;1067;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8" name="Google Shape;1068;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0"/>
        <p:cNvGrpSpPr/>
        <p:nvPr/>
      </p:nvGrpSpPr>
      <p:grpSpPr>
        <a:xfrm>
          <a:off x="0" y="0"/>
          <a:ext cx="0" cy="0"/>
          <a:chOff x="0" y="0"/>
          <a:chExt cx="0" cy="0"/>
        </a:xfrm>
      </p:grpSpPr>
      <p:sp>
        <p:nvSpPr>
          <p:cNvPr id="1071" name="Google Shape;1071;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2" name="Google Shape;1072;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3" name="Google Shape;1073;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4" name="Google Shape;1074;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5" name="Google Shape;1075;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6" name="Google Shape;1076;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8"/>
        <p:cNvGrpSpPr/>
        <p:nvPr/>
      </p:nvGrpSpPr>
      <p:grpSpPr>
        <a:xfrm>
          <a:off x="0" y="0"/>
          <a:ext cx="0" cy="0"/>
          <a:chOff x="0" y="0"/>
          <a:chExt cx="0" cy="0"/>
        </a:xfrm>
      </p:grpSpPr>
      <p:pic>
        <p:nvPicPr>
          <p:cNvPr id="1079" name="Google Shape;1079;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0" name="Google Shape;1080;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2" name="Google Shape;1082;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5" name="Google Shape;1085;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6" name="Google Shape;1086;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7" name="Google Shape;1087;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 name="Google Shape;57;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8"/>
        <p:cNvGrpSpPr/>
        <p:nvPr/>
      </p:nvGrpSpPr>
      <p:grpSpPr>
        <a:xfrm>
          <a:off x="0" y="0"/>
          <a:ext cx="0" cy="0"/>
          <a:chOff x="0" y="0"/>
          <a:chExt cx="0" cy="0"/>
        </a:xfrm>
      </p:grpSpPr>
      <p:pic>
        <p:nvPicPr>
          <p:cNvPr id="1089" name="Google Shape;1089;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0" name="Google Shape;1090;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1" name="Google Shape;1091;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2" name="Google Shape;1092;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3" name="Google Shape;1093;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4"/>
        <p:cNvGrpSpPr/>
        <p:nvPr/>
      </p:nvGrpSpPr>
      <p:grpSpPr>
        <a:xfrm>
          <a:off x="0" y="0"/>
          <a:ext cx="0" cy="0"/>
          <a:chOff x="0" y="0"/>
          <a:chExt cx="0" cy="0"/>
        </a:xfrm>
      </p:grpSpPr>
      <p:pic>
        <p:nvPicPr>
          <p:cNvPr id="1095" name="Google Shape;1095;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6" name="Google Shape;109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9" name="Google Shape;1099;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0" name="Google Shape;110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1" name="Google Shape;1101;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2" name="Google Shape;1102;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3"/>
        <p:cNvGrpSpPr/>
        <p:nvPr/>
      </p:nvGrpSpPr>
      <p:grpSpPr>
        <a:xfrm>
          <a:off x="0" y="0"/>
          <a:ext cx="0" cy="0"/>
          <a:chOff x="0" y="0"/>
          <a:chExt cx="0" cy="0"/>
        </a:xfrm>
      </p:grpSpPr>
      <p:pic>
        <p:nvPicPr>
          <p:cNvPr id="1104" name="Google Shape;1104;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5" name="Google Shape;1105;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6" name="Google Shape;1106;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7" name="Google Shape;1107;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8" name="Google Shape;1108;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0" name="Google Shape;1110;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1" name="Google Shape;1111;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2" name="Google Shape;1112;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4"/>
        <p:cNvGrpSpPr/>
        <p:nvPr/>
      </p:nvGrpSpPr>
      <p:grpSpPr>
        <a:xfrm>
          <a:off x="0" y="0"/>
          <a:ext cx="0" cy="0"/>
          <a:chOff x="0" y="0"/>
          <a:chExt cx="0" cy="0"/>
        </a:xfrm>
      </p:grpSpPr>
      <p:pic>
        <p:nvPicPr>
          <p:cNvPr id="1115" name="Google Shape;1115;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6" name="Google Shape;111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7" name="Google Shape;1117;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8" name="Google Shape;1118;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9" name="Google Shape;1119;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0" name="Google Shape;1120;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1" name="Google Shape;1121;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4"/>
        <p:cNvGrpSpPr/>
        <p:nvPr/>
      </p:nvGrpSpPr>
      <p:grpSpPr>
        <a:xfrm>
          <a:off x="0" y="0"/>
          <a:ext cx="0" cy="0"/>
          <a:chOff x="0" y="0"/>
          <a:chExt cx="0" cy="0"/>
        </a:xfrm>
      </p:grpSpPr>
      <p:pic>
        <p:nvPicPr>
          <p:cNvPr id="1125" name="Google Shape;1125;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6" name="Google Shape;1126;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8" name="Google Shape;1128;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9" name="Google Shape;1129;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0" name="Google Shape;1130;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1" name="Google Shape;1131;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2" name="Google Shape;1132;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3" name="Google Shape;1133;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4"/>
        <p:cNvGrpSpPr/>
        <p:nvPr/>
      </p:nvGrpSpPr>
      <p:grpSpPr>
        <a:xfrm>
          <a:off x="0" y="0"/>
          <a:ext cx="0" cy="0"/>
          <a:chOff x="0" y="0"/>
          <a:chExt cx="0" cy="0"/>
        </a:xfrm>
      </p:grpSpPr>
      <p:sp>
        <p:nvSpPr>
          <p:cNvPr id="1135" name="Google Shape;1135;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7" name="Google Shape;1137;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8" name="Google Shape;1138;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9" name="Google Shape;1139;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0" name="Google Shape;1140;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1" name="Google Shape;1141;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3" name="Google Shape;1143;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4"/>
        <p:cNvGrpSpPr/>
        <p:nvPr/>
      </p:nvGrpSpPr>
      <p:grpSpPr>
        <a:xfrm>
          <a:off x="0" y="0"/>
          <a:ext cx="0" cy="0"/>
          <a:chOff x="0" y="0"/>
          <a:chExt cx="0" cy="0"/>
        </a:xfrm>
      </p:grpSpPr>
      <p:pic>
        <p:nvPicPr>
          <p:cNvPr id="1145" name="Google Shape;1145;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6" name="Google Shape;1146;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8" name="Google Shape;1148;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0" name="Google Shape;1150;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1" name="Google Shape;1151;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3" name="Google Shape;1153;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5"/>
        <p:cNvGrpSpPr/>
        <p:nvPr/>
      </p:nvGrpSpPr>
      <p:grpSpPr>
        <a:xfrm>
          <a:off x="0" y="0"/>
          <a:ext cx="0" cy="0"/>
          <a:chOff x="0" y="0"/>
          <a:chExt cx="0" cy="0"/>
        </a:xfrm>
      </p:grpSpPr>
      <p:sp>
        <p:nvSpPr>
          <p:cNvPr id="1156" name="Google Shape;1156;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7" name="Google Shape;1157;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8" name="Google Shape;1158;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9" name="Google Shape;1159;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0" name="Google Shape;1160;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1" name="Google Shape;1161;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2" name="Google Shape;1162;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3" name="Google Shape;1163;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5"/>
        <p:cNvGrpSpPr/>
        <p:nvPr/>
      </p:nvGrpSpPr>
      <p:grpSpPr>
        <a:xfrm>
          <a:off x="0" y="0"/>
          <a:ext cx="0" cy="0"/>
          <a:chOff x="0" y="0"/>
          <a:chExt cx="0" cy="0"/>
        </a:xfrm>
      </p:grpSpPr>
      <p:sp>
        <p:nvSpPr>
          <p:cNvPr id="1166" name="Google Shape;1166;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8" name="Google Shape;1168;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9" name="Google Shape;1169;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0" name="Google Shape;1170;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1" name="Google Shape;1171;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2" name="Google Shape;1172;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3" name="Google Shape;1173;p70"/>
          <p:cNvGrpSpPr/>
          <p:nvPr/>
        </p:nvGrpSpPr>
        <p:grpSpPr>
          <a:xfrm>
            <a:off x="457200" y="1378813"/>
            <a:ext cx="776889" cy="621300"/>
            <a:chOff x="457200" y="1378813"/>
            <a:chExt cx="776889" cy="621300"/>
          </a:xfrm>
        </p:grpSpPr>
        <p:sp>
          <p:nvSpPr>
            <p:cNvPr id="1174" name="Google Shape;1174;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5" name="Google Shape;1175;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70"/>
          <p:cNvGrpSpPr/>
          <p:nvPr/>
        </p:nvGrpSpPr>
        <p:grpSpPr>
          <a:xfrm>
            <a:off x="457200" y="2228725"/>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3073850"/>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9237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6" name="Google Shape;1186;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0" name="Google Shape;1190;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2"/>
        <p:cNvGrpSpPr/>
        <p:nvPr/>
      </p:nvGrpSpPr>
      <p:grpSpPr>
        <a:xfrm>
          <a:off x="0" y="0"/>
          <a:ext cx="0" cy="0"/>
          <a:chOff x="0" y="0"/>
          <a:chExt cx="0" cy="0"/>
        </a:xfrm>
      </p:grpSpPr>
      <p:sp>
        <p:nvSpPr>
          <p:cNvPr id="1193" name="Google Shape;1193;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6" name="Google Shape;119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7" name="Google Shape;119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8" name="Google Shape;119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9" name="Google Shape;119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0" name="Google Shape;1200;p71"/>
          <p:cNvGrpSpPr/>
          <p:nvPr/>
        </p:nvGrpSpPr>
        <p:grpSpPr>
          <a:xfrm>
            <a:off x="457200" y="1300225"/>
            <a:ext cx="776889" cy="621300"/>
            <a:chOff x="457200" y="1378813"/>
            <a:chExt cx="776889" cy="621300"/>
          </a:xfrm>
        </p:grpSpPr>
        <p:sp>
          <p:nvSpPr>
            <p:cNvPr id="1201" name="Google Shape;1201;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2" name="Google Shape;1202;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 name="Google Shape;1203;p71"/>
          <p:cNvGrpSpPr/>
          <p:nvPr/>
        </p:nvGrpSpPr>
        <p:grpSpPr>
          <a:xfrm>
            <a:off x="457200" y="20001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692850"/>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33903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3" name="Google Shape;1213;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9" name="Google Shape;1219;p71"/>
          <p:cNvGrpSpPr/>
          <p:nvPr/>
        </p:nvGrpSpPr>
        <p:grpSpPr>
          <a:xfrm>
            <a:off x="469500" y="4083075"/>
            <a:ext cx="776889" cy="621300"/>
            <a:chOff x="457200" y="1378813"/>
            <a:chExt cx="776889" cy="621300"/>
          </a:xfrm>
        </p:grpSpPr>
        <p:sp>
          <p:nvSpPr>
            <p:cNvPr id="1220" name="Google Shape;1220;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1" name="Google Shape;1221;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 name="Google Shape;62;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 name="Google Shape;63;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8"/>
          <p:cNvSpPr txBox="1">
            <a:spLocks noGrp="1"/>
          </p:cNvSpPr>
          <p:nvPr>
            <p:ph type="body" idx="3"/>
          </p:nvPr>
        </p:nvSpPr>
        <p:spPr>
          <a:xfrm>
            <a:off x="175" y="1284250"/>
            <a:ext cx="9144000" cy="34518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4"/>
        <p:cNvGrpSpPr/>
        <p:nvPr/>
      </p:nvGrpSpPr>
      <p:grpSpPr>
        <a:xfrm>
          <a:off x="0" y="0"/>
          <a:ext cx="0" cy="0"/>
          <a:chOff x="0" y="0"/>
          <a:chExt cx="0" cy="0"/>
        </a:xfrm>
      </p:grpSpPr>
      <p:sp>
        <p:nvSpPr>
          <p:cNvPr id="1225" name="Google Shape;1225;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7" name="Google Shape;1227;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8" name="Google Shape;1228;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9" name="Google Shape;1229;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0" name="Google Shape;1230;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1" name="Google Shape;1231;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2" name="Google Shape;1232;p72"/>
          <p:cNvGrpSpPr/>
          <p:nvPr/>
        </p:nvGrpSpPr>
        <p:grpSpPr>
          <a:xfrm>
            <a:off x="457200" y="1237825"/>
            <a:ext cx="776900" cy="486300"/>
            <a:chOff x="457200" y="1466425"/>
            <a:chExt cx="776900" cy="486300"/>
          </a:xfrm>
        </p:grpSpPr>
        <p:sp>
          <p:nvSpPr>
            <p:cNvPr id="1233" name="Google Shape;123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4" name="Google Shape;123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5" name="Google Shape;1235;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6" name="Google Shape;1236;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72"/>
          <p:cNvGrpSpPr/>
          <p:nvPr/>
        </p:nvGrpSpPr>
        <p:grpSpPr>
          <a:xfrm>
            <a:off x="457200" y="1828900"/>
            <a:ext cx="776900" cy="486300"/>
            <a:chOff x="457200" y="1466425"/>
            <a:chExt cx="776900" cy="486300"/>
          </a:xfrm>
        </p:grpSpPr>
        <p:sp>
          <p:nvSpPr>
            <p:cNvPr id="1238" name="Google Shape;123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9" name="Google Shape;123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72"/>
          <p:cNvGrpSpPr/>
          <p:nvPr/>
        </p:nvGrpSpPr>
        <p:grpSpPr>
          <a:xfrm>
            <a:off x="457200" y="2419975"/>
            <a:ext cx="776900" cy="486300"/>
            <a:chOff x="457200" y="1466425"/>
            <a:chExt cx="776900" cy="486300"/>
          </a:xfrm>
        </p:grpSpPr>
        <p:sp>
          <p:nvSpPr>
            <p:cNvPr id="1242" name="Google Shape;124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3" name="Google Shape;124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4" name="Google Shape;1244;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72"/>
          <p:cNvGrpSpPr/>
          <p:nvPr/>
        </p:nvGrpSpPr>
        <p:grpSpPr>
          <a:xfrm>
            <a:off x="457200" y="3011050"/>
            <a:ext cx="776900" cy="486300"/>
            <a:chOff x="457200" y="1466425"/>
            <a:chExt cx="776900" cy="486300"/>
          </a:xfrm>
        </p:grpSpPr>
        <p:sp>
          <p:nvSpPr>
            <p:cNvPr id="1246" name="Google Shape;124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7" name="Google Shape;124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1248;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72"/>
          <p:cNvGrpSpPr/>
          <p:nvPr/>
        </p:nvGrpSpPr>
        <p:grpSpPr>
          <a:xfrm>
            <a:off x="457200" y="3602137"/>
            <a:ext cx="776900" cy="486300"/>
            <a:chOff x="457200" y="1466425"/>
            <a:chExt cx="776900" cy="486300"/>
          </a:xfrm>
        </p:grpSpPr>
        <p:sp>
          <p:nvSpPr>
            <p:cNvPr id="1250" name="Google Shape;125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1" name="Google Shape;125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2" name="Google Shape;1252;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3" name="Google Shape;1253;p72"/>
          <p:cNvGrpSpPr/>
          <p:nvPr/>
        </p:nvGrpSpPr>
        <p:grpSpPr>
          <a:xfrm>
            <a:off x="457200" y="4193262"/>
            <a:ext cx="776900" cy="486300"/>
            <a:chOff x="457200" y="1466425"/>
            <a:chExt cx="776900" cy="486300"/>
          </a:xfrm>
        </p:grpSpPr>
        <p:sp>
          <p:nvSpPr>
            <p:cNvPr id="1254" name="Google Shape;125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5" name="Google Shape;125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6" name="Google Shape;1256;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1"/>
        <p:cNvGrpSpPr/>
        <p:nvPr/>
      </p:nvGrpSpPr>
      <p:grpSpPr>
        <a:xfrm>
          <a:off x="0" y="0"/>
          <a:ext cx="0" cy="0"/>
          <a:chOff x="0" y="0"/>
          <a:chExt cx="0" cy="0"/>
        </a:xfrm>
      </p:grpSpPr>
      <p:sp>
        <p:nvSpPr>
          <p:cNvPr id="1262" name="Google Shape;1262;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5" name="Google Shape;1265;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6" name="Google Shape;1266;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7" name="Google Shape;1267;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8" name="Google Shape;1268;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9" name="Google Shape;1269;p73"/>
          <p:cNvGrpSpPr/>
          <p:nvPr/>
        </p:nvGrpSpPr>
        <p:grpSpPr>
          <a:xfrm>
            <a:off x="457200" y="1237825"/>
            <a:ext cx="776900" cy="486300"/>
            <a:chOff x="457200" y="1466425"/>
            <a:chExt cx="776900" cy="486300"/>
          </a:xfrm>
        </p:grpSpPr>
        <p:sp>
          <p:nvSpPr>
            <p:cNvPr id="1270" name="Google Shape;1270;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1" name="Google Shape;1271;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3" name="Google Shape;1273;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4" name="Google Shape;1274;p73"/>
          <p:cNvGrpSpPr/>
          <p:nvPr/>
        </p:nvGrpSpPr>
        <p:grpSpPr>
          <a:xfrm>
            <a:off x="457200" y="1828900"/>
            <a:ext cx="776900" cy="486300"/>
            <a:chOff x="457200" y="1466425"/>
            <a:chExt cx="776900" cy="486300"/>
          </a:xfrm>
        </p:grpSpPr>
        <p:sp>
          <p:nvSpPr>
            <p:cNvPr id="1275" name="Google Shape;1275;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6" name="Google Shape;1276;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8" name="Google Shape;1278;p73"/>
          <p:cNvGrpSpPr/>
          <p:nvPr/>
        </p:nvGrpSpPr>
        <p:grpSpPr>
          <a:xfrm>
            <a:off x="457200" y="2419975"/>
            <a:ext cx="776900" cy="486300"/>
            <a:chOff x="457200" y="1466425"/>
            <a:chExt cx="776900" cy="486300"/>
          </a:xfrm>
        </p:grpSpPr>
        <p:sp>
          <p:nvSpPr>
            <p:cNvPr id="1279" name="Google Shape;1279;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0" name="Google Shape;1280;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73"/>
          <p:cNvGrpSpPr/>
          <p:nvPr/>
        </p:nvGrpSpPr>
        <p:grpSpPr>
          <a:xfrm>
            <a:off x="457200" y="3011050"/>
            <a:ext cx="776900" cy="486300"/>
            <a:chOff x="457200" y="1466425"/>
            <a:chExt cx="776900" cy="486300"/>
          </a:xfrm>
        </p:grpSpPr>
        <p:sp>
          <p:nvSpPr>
            <p:cNvPr id="1283" name="Google Shape;128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4" name="Google Shape;128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6" name="Google Shape;1286;p73"/>
          <p:cNvGrpSpPr/>
          <p:nvPr/>
        </p:nvGrpSpPr>
        <p:grpSpPr>
          <a:xfrm>
            <a:off x="457200" y="3602137"/>
            <a:ext cx="776900" cy="486300"/>
            <a:chOff x="457200" y="1466425"/>
            <a:chExt cx="776900" cy="486300"/>
          </a:xfrm>
        </p:grpSpPr>
        <p:sp>
          <p:nvSpPr>
            <p:cNvPr id="1287" name="Google Shape;128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8" name="Google Shape;128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9" name="Google Shape;1289;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73"/>
          <p:cNvGrpSpPr/>
          <p:nvPr/>
        </p:nvGrpSpPr>
        <p:grpSpPr>
          <a:xfrm>
            <a:off x="457200" y="4193262"/>
            <a:ext cx="776900" cy="486300"/>
            <a:chOff x="457200" y="1466425"/>
            <a:chExt cx="776900" cy="486300"/>
          </a:xfrm>
        </p:grpSpPr>
        <p:sp>
          <p:nvSpPr>
            <p:cNvPr id="1291" name="Google Shape;129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2" name="Google Shape;129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3" name="Google Shape;1293;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8"/>
        <p:cNvGrpSpPr/>
        <p:nvPr/>
      </p:nvGrpSpPr>
      <p:grpSpPr>
        <a:xfrm>
          <a:off x="0" y="0"/>
          <a:ext cx="0" cy="0"/>
          <a:chOff x="0" y="0"/>
          <a:chExt cx="0" cy="0"/>
        </a:xfrm>
      </p:grpSpPr>
      <p:sp>
        <p:nvSpPr>
          <p:cNvPr id="1299" name="Google Shape;1299;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2" name="Google Shape;1302;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3" name="Google Shape;1303;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4" name="Google Shape;1304;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5" name="Google Shape;1305;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6" name="Google Shape;1306;p74"/>
          <p:cNvGrpSpPr/>
          <p:nvPr/>
        </p:nvGrpSpPr>
        <p:grpSpPr>
          <a:xfrm>
            <a:off x="457222" y="1149803"/>
            <a:ext cx="713194" cy="446423"/>
            <a:chOff x="457200" y="1466425"/>
            <a:chExt cx="776900" cy="486300"/>
          </a:xfrm>
        </p:grpSpPr>
        <p:sp>
          <p:nvSpPr>
            <p:cNvPr id="1307" name="Google Shape;130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8" name="Google Shape;130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0" name="Google Shape;1310;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1" name="Google Shape;1311;p74"/>
          <p:cNvGrpSpPr/>
          <p:nvPr/>
        </p:nvGrpSpPr>
        <p:grpSpPr>
          <a:xfrm>
            <a:off x="457222" y="1672428"/>
            <a:ext cx="713194" cy="446423"/>
            <a:chOff x="457200" y="1466425"/>
            <a:chExt cx="776900" cy="486300"/>
          </a:xfrm>
        </p:grpSpPr>
        <p:sp>
          <p:nvSpPr>
            <p:cNvPr id="1312" name="Google Shape;131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3" name="Google Shape;131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4"/>
          <p:cNvGrpSpPr/>
          <p:nvPr/>
        </p:nvGrpSpPr>
        <p:grpSpPr>
          <a:xfrm>
            <a:off x="457197" y="2195578"/>
            <a:ext cx="713194" cy="446423"/>
            <a:chOff x="457200" y="1466425"/>
            <a:chExt cx="776900" cy="486300"/>
          </a:xfrm>
        </p:grpSpPr>
        <p:sp>
          <p:nvSpPr>
            <p:cNvPr id="1317" name="Google Shape;131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8" name="Google Shape;131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4"/>
          <p:cNvGrpSpPr/>
          <p:nvPr/>
        </p:nvGrpSpPr>
        <p:grpSpPr>
          <a:xfrm>
            <a:off x="457197" y="2718203"/>
            <a:ext cx="713194" cy="446423"/>
            <a:chOff x="457200" y="1466425"/>
            <a:chExt cx="776900" cy="486300"/>
          </a:xfrm>
        </p:grpSpPr>
        <p:sp>
          <p:nvSpPr>
            <p:cNvPr id="1322" name="Google Shape;132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3" name="Google Shape;132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4"/>
          <p:cNvGrpSpPr/>
          <p:nvPr/>
        </p:nvGrpSpPr>
        <p:grpSpPr>
          <a:xfrm>
            <a:off x="457222" y="3240828"/>
            <a:ext cx="713194" cy="446423"/>
            <a:chOff x="457200" y="1466425"/>
            <a:chExt cx="776900" cy="486300"/>
          </a:xfrm>
        </p:grpSpPr>
        <p:sp>
          <p:nvSpPr>
            <p:cNvPr id="1327" name="Google Shape;132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8" name="Google Shape;132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4"/>
          <p:cNvGrpSpPr/>
          <p:nvPr/>
        </p:nvGrpSpPr>
        <p:grpSpPr>
          <a:xfrm>
            <a:off x="457222" y="3763453"/>
            <a:ext cx="713194" cy="446423"/>
            <a:chOff x="457200" y="1466425"/>
            <a:chExt cx="776900" cy="486300"/>
          </a:xfrm>
        </p:grpSpPr>
        <p:sp>
          <p:nvSpPr>
            <p:cNvPr id="1332" name="Google Shape;133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3" name="Google Shape;133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4"/>
          <p:cNvGrpSpPr/>
          <p:nvPr/>
        </p:nvGrpSpPr>
        <p:grpSpPr>
          <a:xfrm>
            <a:off x="457222" y="4311603"/>
            <a:ext cx="713194" cy="446423"/>
            <a:chOff x="457200" y="1466425"/>
            <a:chExt cx="776900" cy="486300"/>
          </a:xfrm>
        </p:grpSpPr>
        <p:sp>
          <p:nvSpPr>
            <p:cNvPr id="1337" name="Google Shape;133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8" name="Google Shape;133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0"/>
        <p:cNvGrpSpPr/>
        <p:nvPr/>
      </p:nvGrpSpPr>
      <p:grpSpPr>
        <a:xfrm>
          <a:off x="0" y="0"/>
          <a:ext cx="0" cy="0"/>
          <a:chOff x="0" y="0"/>
          <a:chExt cx="0" cy="0"/>
        </a:xfrm>
      </p:grpSpPr>
      <p:sp>
        <p:nvSpPr>
          <p:cNvPr id="1341" name="Google Shape;1341;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2" name="Google Shape;1342;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3" name="Google Shape;1343;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4" name="Google Shape;1344;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5" name="Google Shape;1345;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6" name="Google Shape;1346;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8" name="Google Shape;1348;p75"/>
          <p:cNvGrpSpPr/>
          <p:nvPr/>
        </p:nvGrpSpPr>
        <p:grpSpPr>
          <a:xfrm>
            <a:off x="457377" y="2996663"/>
            <a:ext cx="602564" cy="377174"/>
            <a:chOff x="457200" y="1466425"/>
            <a:chExt cx="776900" cy="486300"/>
          </a:xfrm>
        </p:grpSpPr>
        <p:sp>
          <p:nvSpPr>
            <p:cNvPr id="1349" name="Google Shape;1349;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0" name="Google Shape;1350;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1" name="Google Shape;1351;p75"/>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5"/>
          <p:cNvGrpSpPr/>
          <p:nvPr/>
        </p:nvGrpSpPr>
        <p:grpSpPr>
          <a:xfrm>
            <a:off x="457402" y="2135288"/>
            <a:ext cx="602564" cy="377174"/>
            <a:chOff x="457200" y="1466425"/>
            <a:chExt cx="776900" cy="486300"/>
          </a:xfrm>
        </p:grpSpPr>
        <p:sp>
          <p:nvSpPr>
            <p:cNvPr id="1354" name="Google Shape;1354;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55" name="Google Shape;1355;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5"/>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5"/>
          <p:cNvGrpSpPr/>
          <p:nvPr/>
        </p:nvGrpSpPr>
        <p:grpSpPr>
          <a:xfrm>
            <a:off x="457427" y="3873038"/>
            <a:ext cx="602564" cy="377174"/>
            <a:chOff x="457200" y="1466425"/>
            <a:chExt cx="776900" cy="486300"/>
          </a:xfrm>
        </p:grpSpPr>
        <p:sp>
          <p:nvSpPr>
            <p:cNvPr id="1359" name="Google Shape;1359;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60" name="Google Shape;1360;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5"/>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5"/>
          <p:cNvGrpSpPr/>
          <p:nvPr/>
        </p:nvGrpSpPr>
        <p:grpSpPr>
          <a:xfrm>
            <a:off x="457315" y="4311142"/>
            <a:ext cx="602564" cy="377174"/>
            <a:chOff x="457200" y="1466425"/>
            <a:chExt cx="776900" cy="486300"/>
          </a:xfrm>
        </p:grpSpPr>
        <p:sp>
          <p:nvSpPr>
            <p:cNvPr id="1364" name="Google Shape;1364;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5" name="Google Shape;1365;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5"/>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8" name="Google Shape;1368;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9" name="Google Shape;1369;p75"/>
          <p:cNvGrpSpPr/>
          <p:nvPr/>
        </p:nvGrpSpPr>
        <p:grpSpPr>
          <a:xfrm>
            <a:off x="457290" y="2573392"/>
            <a:ext cx="602564" cy="377174"/>
            <a:chOff x="457200" y="1466425"/>
            <a:chExt cx="776900" cy="486300"/>
          </a:xfrm>
        </p:grpSpPr>
        <p:sp>
          <p:nvSpPr>
            <p:cNvPr id="1370" name="Google Shape;1370;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1" name="Google Shape;1371;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2" name="Google Shape;1372;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3" name="Google Shape;1373;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 name="Google Shape;1374;p75"/>
          <p:cNvGrpSpPr/>
          <p:nvPr/>
        </p:nvGrpSpPr>
        <p:grpSpPr>
          <a:xfrm>
            <a:off x="457265" y="3434767"/>
            <a:ext cx="602564" cy="377174"/>
            <a:chOff x="457200" y="1466425"/>
            <a:chExt cx="776900" cy="486300"/>
          </a:xfrm>
        </p:grpSpPr>
        <p:sp>
          <p:nvSpPr>
            <p:cNvPr id="1375" name="Google Shape;1375;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6" name="Google Shape;1376;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5"/>
          <p:cNvGrpSpPr/>
          <p:nvPr/>
        </p:nvGrpSpPr>
        <p:grpSpPr>
          <a:xfrm>
            <a:off x="457352" y="1258913"/>
            <a:ext cx="602564" cy="377174"/>
            <a:chOff x="457200" y="1466425"/>
            <a:chExt cx="776900" cy="486300"/>
          </a:xfrm>
        </p:grpSpPr>
        <p:sp>
          <p:nvSpPr>
            <p:cNvPr id="1379" name="Google Shape;1379;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0" name="Google Shape;1380;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5"/>
          <p:cNvGrpSpPr/>
          <p:nvPr/>
        </p:nvGrpSpPr>
        <p:grpSpPr>
          <a:xfrm>
            <a:off x="457240" y="1697017"/>
            <a:ext cx="602564" cy="377174"/>
            <a:chOff x="457200" y="1466425"/>
            <a:chExt cx="776900" cy="486300"/>
          </a:xfrm>
        </p:grpSpPr>
        <p:sp>
          <p:nvSpPr>
            <p:cNvPr id="1384" name="Google Shape;1384;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5" name="Google Shape;1385;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7"/>
        <p:cNvGrpSpPr/>
        <p:nvPr/>
      </p:nvGrpSpPr>
      <p:grpSpPr>
        <a:xfrm>
          <a:off x="0" y="0"/>
          <a:ext cx="0" cy="0"/>
          <a:chOff x="0" y="0"/>
          <a:chExt cx="0" cy="0"/>
        </a:xfrm>
      </p:grpSpPr>
      <p:sp>
        <p:nvSpPr>
          <p:cNvPr id="1388" name="Google Shape;1388;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9" name="Google Shape;1389;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0" name="Google Shape;1390;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1" name="Google Shape;1391;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2" name="Google Shape;1392;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3" name="Google Shape;1393;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76"/>
          <p:cNvGrpSpPr/>
          <p:nvPr/>
        </p:nvGrpSpPr>
        <p:grpSpPr>
          <a:xfrm>
            <a:off x="457427" y="3873038"/>
            <a:ext cx="602564" cy="377174"/>
            <a:chOff x="457200" y="1466425"/>
            <a:chExt cx="776900" cy="486300"/>
          </a:xfrm>
        </p:grpSpPr>
        <p:sp>
          <p:nvSpPr>
            <p:cNvPr id="1396" name="Google Shape;1396;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7" name="Google Shape;1397;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6"/>
          <p:cNvGrpSpPr/>
          <p:nvPr/>
        </p:nvGrpSpPr>
        <p:grpSpPr>
          <a:xfrm>
            <a:off x="457315" y="4311142"/>
            <a:ext cx="602564" cy="377174"/>
            <a:chOff x="457200" y="1466425"/>
            <a:chExt cx="776900" cy="486300"/>
          </a:xfrm>
        </p:grpSpPr>
        <p:sp>
          <p:nvSpPr>
            <p:cNvPr id="1401" name="Google Shape;1401;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2" name="Google Shape;1402;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6"/>
          <p:cNvGrpSpPr/>
          <p:nvPr/>
        </p:nvGrpSpPr>
        <p:grpSpPr>
          <a:xfrm>
            <a:off x="457377" y="2996663"/>
            <a:ext cx="602564" cy="377174"/>
            <a:chOff x="457200" y="1466425"/>
            <a:chExt cx="776900" cy="486300"/>
          </a:xfrm>
        </p:grpSpPr>
        <p:sp>
          <p:nvSpPr>
            <p:cNvPr id="1406" name="Google Shape;1406;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7" name="Google Shape;1407;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6"/>
          <p:cNvGrpSpPr/>
          <p:nvPr/>
        </p:nvGrpSpPr>
        <p:grpSpPr>
          <a:xfrm>
            <a:off x="457265" y="3434767"/>
            <a:ext cx="602564" cy="377174"/>
            <a:chOff x="457200" y="1466425"/>
            <a:chExt cx="776900" cy="486300"/>
          </a:xfrm>
        </p:grpSpPr>
        <p:sp>
          <p:nvSpPr>
            <p:cNvPr id="1411" name="Google Shape;1411;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2" name="Google Shape;1412;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6"/>
          <p:cNvGrpSpPr/>
          <p:nvPr/>
        </p:nvGrpSpPr>
        <p:grpSpPr>
          <a:xfrm>
            <a:off x="457402" y="2135288"/>
            <a:ext cx="602564" cy="377174"/>
            <a:chOff x="457200" y="1466425"/>
            <a:chExt cx="776900" cy="486300"/>
          </a:xfrm>
        </p:grpSpPr>
        <p:sp>
          <p:nvSpPr>
            <p:cNvPr id="1416" name="Google Shape;1416;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7" name="Google Shape;1417;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6"/>
          <p:cNvGrpSpPr/>
          <p:nvPr/>
        </p:nvGrpSpPr>
        <p:grpSpPr>
          <a:xfrm>
            <a:off x="457290" y="2573392"/>
            <a:ext cx="602564" cy="377174"/>
            <a:chOff x="457200" y="1466425"/>
            <a:chExt cx="776900" cy="486300"/>
          </a:xfrm>
        </p:grpSpPr>
        <p:sp>
          <p:nvSpPr>
            <p:cNvPr id="1421" name="Google Shape;1421;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2" name="Google Shape;1422;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6"/>
          <p:cNvGrpSpPr/>
          <p:nvPr/>
        </p:nvGrpSpPr>
        <p:grpSpPr>
          <a:xfrm>
            <a:off x="457352" y="1258913"/>
            <a:ext cx="602564" cy="377174"/>
            <a:chOff x="457200" y="1466425"/>
            <a:chExt cx="776900" cy="486300"/>
          </a:xfrm>
        </p:grpSpPr>
        <p:sp>
          <p:nvSpPr>
            <p:cNvPr id="1426" name="Google Shape;1426;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7" name="Google Shape;1427;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6"/>
          <p:cNvGrpSpPr/>
          <p:nvPr/>
        </p:nvGrpSpPr>
        <p:grpSpPr>
          <a:xfrm>
            <a:off x="457240" y="1697017"/>
            <a:ext cx="602564" cy="377174"/>
            <a:chOff x="457200" y="1466425"/>
            <a:chExt cx="776900" cy="486300"/>
          </a:xfrm>
        </p:grpSpPr>
        <p:sp>
          <p:nvSpPr>
            <p:cNvPr id="1431" name="Google Shape;1431;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2" name="Google Shape;1432;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4"/>
        <p:cNvGrpSpPr/>
        <p:nvPr/>
      </p:nvGrpSpPr>
      <p:grpSpPr>
        <a:xfrm>
          <a:off x="0" y="0"/>
          <a:ext cx="0" cy="0"/>
          <a:chOff x="0" y="0"/>
          <a:chExt cx="0" cy="0"/>
        </a:xfrm>
      </p:grpSpPr>
      <p:sp>
        <p:nvSpPr>
          <p:cNvPr id="1435" name="Google Shape;1435;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6" name="Google Shape;1436;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7" name="Google Shape;1437;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8" name="Google Shape;1438;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9" name="Google Shape;1439;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0" name="Google Shape;1440;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1" name="Google Shape;1441;p77"/>
          <p:cNvGrpSpPr/>
          <p:nvPr/>
        </p:nvGrpSpPr>
        <p:grpSpPr>
          <a:xfrm>
            <a:off x="457181" y="1345103"/>
            <a:ext cx="533372" cy="533480"/>
            <a:chOff x="457200" y="1378813"/>
            <a:chExt cx="695400" cy="695450"/>
          </a:xfrm>
        </p:grpSpPr>
        <p:sp>
          <p:nvSpPr>
            <p:cNvPr id="1442" name="Google Shape;1442;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3" name="Google Shape;1443;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7"/>
          <p:cNvGrpSpPr/>
          <p:nvPr/>
        </p:nvGrpSpPr>
        <p:grpSpPr>
          <a:xfrm>
            <a:off x="3228956" y="1345103"/>
            <a:ext cx="533372" cy="533480"/>
            <a:chOff x="457200" y="1378813"/>
            <a:chExt cx="695400" cy="695450"/>
          </a:xfrm>
        </p:grpSpPr>
        <p:sp>
          <p:nvSpPr>
            <p:cNvPr id="1447" name="Google Shape;1447;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8" name="Google Shape;1448;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7"/>
          <p:cNvGrpSpPr/>
          <p:nvPr/>
        </p:nvGrpSpPr>
        <p:grpSpPr>
          <a:xfrm>
            <a:off x="6134081" y="1345853"/>
            <a:ext cx="533372" cy="533480"/>
            <a:chOff x="457200" y="1378813"/>
            <a:chExt cx="695400" cy="695450"/>
          </a:xfrm>
        </p:grpSpPr>
        <p:sp>
          <p:nvSpPr>
            <p:cNvPr id="1452" name="Google Shape;1452;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3" name="Google Shape;1453;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6"/>
        <p:cNvGrpSpPr/>
        <p:nvPr/>
      </p:nvGrpSpPr>
      <p:grpSpPr>
        <a:xfrm>
          <a:off x="0" y="0"/>
          <a:ext cx="0" cy="0"/>
          <a:chOff x="0" y="0"/>
          <a:chExt cx="0" cy="0"/>
        </a:xfrm>
      </p:grpSpPr>
      <p:pic>
        <p:nvPicPr>
          <p:cNvPr id="1457" name="Google Shape;1457;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8" name="Google Shape;1458;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0" name="Google Shape;1460;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1" name="Google Shape;1461;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2" name="Google Shape;1462;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3" name="Google Shape;1463;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4" name="Google Shape;1464;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5" name="Google Shape;1465;p78"/>
          <p:cNvGrpSpPr/>
          <p:nvPr/>
        </p:nvGrpSpPr>
        <p:grpSpPr>
          <a:xfrm>
            <a:off x="457206" y="1421303"/>
            <a:ext cx="533372" cy="533480"/>
            <a:chOff x="457200" y="1378813"/>
            <a:chExt cx="695400" cy="695450"/>
          </a:xfrm>
        </p:grpSpPr>
        <p:sp>
          <p:nvSpPr>
            <p:cNvPr id="1466" name="Google Shape;1466;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7" name="Google Shape;1467;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9" name="Google Shape;1469;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0" name="Google Shape;1470;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78"/>
          <p:cNvGrpSpPr/>
          <p:nvPr/>
        </p:nvGrpSpPr>
        <p:grpSpPr>
          <a:xfrm>
            <a:off x="4936306" y="1423553"/>
            <a:ext cx="533372" cy="533480"/>
            <a:chOff x="457200" y="1378813"/>
            <a:chExt cx="695400" cy="695450"/>
          </a:xfrm>
        </p:grpSpPr>
        <p:sp>
          <p:nvSpPr>
            <p:cNvPr id="1472" name="Google Shape;1472;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3" name="Google Shape;1473;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6"/>
        <p:cNvGrpSpPr/>
        <p:nvPr/>
      </p:nvGrpSpPr>
      <p:grpSpPr>
        <a:xfrm>
          <a:off x="0" y="0"/>
          <a:ext cx="0" cy="0"/>
          <a:chOff x="0" y="0"/>
          <a:chExt cx="0" cy="0"/>
        </a:xfrm>
      </p:grpSpPr>
      <p:sp>
        <p:nvSpPr>
          <p:cNvPr id="1477" name="Google Shape;1477;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9" name="Google Shape;1479;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0" name="Google Shape;1480;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1" name="Google Shape;1481;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2" name="Google Shape;1482;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4" name="Google Shape;1484;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9" name="Google Shape;1489;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0" name="Google Shape;1490;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5" name="Google Shape;1495;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6" name="Google Shape;1496;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0" name="Google Shape;1500;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3"/>
        <p:cNvGrpSpPr/>
        <p:nvPr/>
      </p:nvGrpSpPr>
      <p:grpSpPr>
        <a:xfrm>
          <a:off x="0" y="0"/>
          <a:ext cx="0" cy="0"/>
          <a:chOff x="0" y="0"/>
          <a:chExt cx="0" cy="0"/>
        </a:xfrm>
      </p:grpSpPr>
      <p:sp>
        <p:nvSpPr>
          <p:cNvPr id="1504" name="Google Shape;1504;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7" name="Google Shape;1507;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8" name="Google Shape;1508;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9" name="Google Shape;1509;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0" name="Google Shape;1510;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2" name="Google Shape;1512;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8" name="Google Shape;1518;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9" name="Google Shape;1519;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0" name="Google Shape;1520;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1" name="Google Shape;1521;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2"/>
        <p:cNvGrpSpPr/>
        <p:nvPr/>
      </p:nvGrpSpPr>
      <p:grpSpPr>
        <a:xfrm>
          <a:off x="0" y="0"/>
          <a:ext cx="0" cy="0"/>
          <a:chOff x="0" y="0"/>
          <a:chExt cx="0" cy="0"/>
        </a:xfrm>
      </p:grpSpPr>
      <p:sp>
        <p:nvSpPr>
          <p:cNvPr id="1523" name="Google Shape;1523;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6" name="Google Shape;1526;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7" name="Google Shape;1527;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8" name="Google Shape;1528;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9" name="Google Shape;1529;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1" name="Google Shape;1531;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7" name="Google Shape;1537;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8" name="Google Shape;1538;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9" name="Google Shape;1539;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9" name="Google Shape;69;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1" name="Google Shape;71;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5" name="Google Shape;75;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1"/>
        <p:cNvGrpSpPr/>
        <p:nvPr/>
      </p:nvGrpSpPr>
      <p:grpSpPr>
        <a:xfrm>
          <a:off x="0" y="0"/>
          <a:ext cx="0" cy="0"/>
          <a:chOff x="0" y="0"/>
          <a:chExt cx="0" cy="0"/>
        </a:xfrm>
      </p:grpSpPr>
      <p:sp>
        <p:nvSpPr>
          <p:cNvPr id="1542" name="Google Shape;1542;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4" name="Google Shape;1544;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5" name="Google Shape;1545;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6" name="Google Shape;1546;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7" name="Google Shape;1547;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8" name="Google Shape;1548;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0" name="Google Shape;1550;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6" name="Google Shape;1556;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7" name="Google Shape;1557;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8" name="Google Shape;1558;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0"/>
        <p:cNvGrpSpPr/>
        <p:nvPr/>
      </p:nvGrpSpPr>
      <p:grpSpPr>
        <a:xfrm>
          <a:off x="0" y="0"/>
          <a:ext cx="0" cy="0"/>
          <a:chOff x="0" y="0"/>
          <a:chExt cx="0" cy="0"/>
        </a:xfrm>
      </p:grpSpPr>
      <p:sp>
        <p:nvSpPr>
          <p:cNvPr id="1561" name="Google Shape;1561;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3" name="Google Shape;1563;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4" name="Google Shape;1564;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5" name="Google Shape;1565;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6" name="Google Shape;1566;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7" name="Google Shape;1567;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9" name="Google Shape;1569;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5" name="Google Shape;1575;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6" name="Google Shape;1576;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7" name="Google Shape;1577;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9"/>
        <p:cNvGrpSpPr/>
        <p:nvPr/>
      </p:nvGrpSpPr>
      <p:grpSpPr>
        <a:xfrm>
          <a:off x="0" y="0"/>
          <a:ext cx="0" cy="0"/>
          <a:chOff x="0" y="0"/>
          <a:chExt cx="0" cy="0"/>
        </a:xfrm>
      </p:grpSpPr>
      <p:sp>
        <p:nvSpPr>
          <p:cNvPr id="1580" name="Google Shape;158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2" name="Google Shape;158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3" name="Google Shape;158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4" name="Google Shape;158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5" name="Google Shape;158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6" name="Google Shape;158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8" name="Google Shape;158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6" name="Google Shape;159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7" name="Google Shape;1597;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8" name="Google Shape;159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1"/>
        <p:cNvGrpSpPr/>
        <p:nvPr/>
      </p:nvGrpSpPr>
      <p:grpSpPr>
        <a:xfrm>
          <a:off x="0" y="0"/>
          <a:ext cx="0" cy="0"/>
          <a:chOff x="0" y="0"/>
          <a:chExt cx="0" cy="0"/>
        </a:xfrm>
      </p:grpSpPr>
      <p:sp>
        <p:nvSpPr>
          <p:cNvPr id="1602" name="Google Shape;160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4" name="Google Shape;160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5" name="Google Shape;160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6" name="Google Shape;160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7" name="Google Shape;160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8" name="Google Shape;160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0" name="Google Shape;161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8" name="Google Shape;1618;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9" name="Google Shape;1619;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0" name="Google Shape;1620;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3"/>
        <p:cNvGrpSpPr/>
        <p:nvPr/>
      </p:nvGrpSpPr>
      <p:grpSpPr>
        <a:xfrm>
          <a:off x="0" y="0"/>
          <a:ext cx="0" cy="0"/>
          <a:chOff x="0" y="0"/>
          <a:chExt cx="0" cy="0"/>
        </a:xfrm>
      </p:grpSpPr>
      <p:sp>
        <p:nvSpPr>
          <p:cNvPr id="1624" name="Google Shape;162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6" name="Google Shape;162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7" name="Google Shape;162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8" name="Google Shape;162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9" name="Google Shape;162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0" name="Google Shape;163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2" name="Google Shape;163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0" name="Google Shape;1640;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1" name="Google Shape;1641;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2" name="Google Shape;1642;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5"/>
        <p:cNvGrpSpPr/>
        <p:nvPr/>
      </p:nvGrpSpPr>
      <p:grpSpPr>
        <a:xfrm>
          <a:off x="0" y="0"/>
          <a:ext cx="0" cy="0"/>
          <a:chOff x="0" y="0"/>
          <a:chExt cx="0" cy="0"/>
        </a:xfrm>
      </p:grpSpPr>
      <p:sp>
        <p:nvSpPr>
          <p:cNvPr id="1646" name="Google Shape;1646;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8" name="Google Shape;164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9" name="Google Shape;164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0" name="Google Shape;165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1" name="Google Shape;165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2" name="Google Shape;165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4" name="Google Shape;1654;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2" name="Google Shape;1662;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3" name="Google Shape;1663;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4" name="Google Shape;1664;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7"/>
        <p:cNvGrpSpPr/>
        <p:nvPr/>
      </p:nvGrpSpPr>
      <p:grpSpPr>
        <a:xfrm>
          <a:off x="0" y="0"/>
          <a:ext cx="0" cy="0"/>
          <a:chOff x="0" y="0"/>
          <a:chExt cx="0" cy="0"/>
        </a:xfrm>
      </p:grpSpPr>
      <p:sp>
        <p:nvSpPr>
          <p:cNvPr id="1668" name="Google Shape;1668;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0" name="Google Shape;1670;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1" name="Google Shape;1671;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2" name="Google Shape;1672;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3" name="Google Shape;1673;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4" name="Google Shape;1674;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6" name="Google Shape;1676;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6" name="Google Shape;1686;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7" name="Google Shape;1687;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8" name="Google Shape;1688;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2"/>
        <p:cNvGrpSpPr/>
        <p:nvPr/>
      </p:nvGrpSpPr>
      <p:grpSpPr>
        <a:xfrm>
          <a:off x="0" y="0"/>
          <a:ext cx="0" cy="0"/>
          <a:chOff x="0" y="0"/>
          <a:chExt cx="0" cy="0"/>
        </a:xfrm>
      </p:grpSpPr>
      <p:sp>
        <p:nvSpPr>
          <p:cNvPr id="1693" name="Google Shape;169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5" name="Google Shape;169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6" name="Google Shape;169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7" name="Google Shape;169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8" name="Google Shape;169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9" name="Google Shape;169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1" name="Google Shape;170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1" name="Google Shape;171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2" name="Google Shape;1712;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3" name="Google Shape;171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7"/>
        <p:cNvGrpSpPr/>
        <p:nvPr/>
      </p:nvGrpSpPr>
      <p:grpSpPr>
        <a:xfrm>
          <a:off x="0" y="0"/>
          <a:ext cx="0" cy="0"/>
          <a:chOff x="0" y="0"/>
          <a:chExt cx="0" cy="0"/>
        </a:xfrm>
      </p:grpSpPr>
      <p:sp>
        <p:nvSpPr>
          <p:cNvPr id="1718" name="Google Shape;171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0" name="Google Shape;172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1" name="Google Shape;172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2" name="Google Shape;172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3" name="Google Shape;172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4" name="Google Shape;172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6" name="Google Shape;172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6" name="Google Shape;1736;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7" name="Google Shape;1737;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8" name="Google Shape;1738;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2"/>
        <p:cNvGrpSpPr/>
        <p:nvPr/>
      </p:nvGrpSpPr>
      <p:grpSpPr>
        <a:xfrm>
          <a:off x="0" y="0"/>
          <a:ext cx="0" cy="0"/>
          <a:chOff x="0" y="0"/>
          <a:chExt cx="0" cy="0"/>
        </a:xfrm>
      </p:grpSpPr>
      <p:sp>
        <p:nvSpPr>
          <p:cNvPr id="1743" name="Google Shape;174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5" name="Google Shape;174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6" name="Google Shape;174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7" name="Google Shape;174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8" name="Google Shape;174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9" name="Google Shape;174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1" name="Google Shape;175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1" name="Google Shape;1761;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2" name="Google Shape;1762;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3" name="Google Shape;1763;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 name="Google Shape;80;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7"/>
        <p:cNvGrpSpPr/>
        <p:nvPr/>
      </p:nvGrpSpPr>
      <p:grpSpPr>
        <a:xfrm>
          <a:off x="0" y="0"/>
          <a:ext cx="0" cy="0"/>
          <a:chOff x="0" y="0"/>
          <a:chExt cx="0" cy="0"/>
        </a:xfrm>
      </p:grpSpPr>
      <p:sp>
        <p:nvSpPr>
          <p:cNvPr id="1768" name="Google Shape;1768;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0" name="Google Shape;177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1" name="Google Shape;177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2" name="Google Shape;177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3" name="Google Shape;177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4" name="Google Shape;177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8" name="Google Shape;1788;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9" name="Google Shape;1789;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0" name="Google Shape;1790;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3" name="Google Shape;1793;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5"/>
        <p:cNvGrpSpPr/>
        <p:nvPr/>
      </p:nvGrpSpPr>
      <p:grpSpPr>
        <a:xfrm>
          <a:off x="0" y="0"/>
          <a:ext cx="0" cy="0"/>
          <a:chOff x="0" y="0"/>
          <a:chExt cx="0" cy="0"/>
        </a:xfrm>
      </p:grpSpPr>
      <p:sp>
        <p:nvSpPr>
          <p:cNvPr id="1796" name="Google Shape;1796;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8" name="Google Shape;1798;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9" name="Google Shape;1799;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0" name="Google Shape;1800;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1" name="Google Shape;1801;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2" name="Google Shape;1802;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6" name="Google Shape;1816;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7" name="Google Shape;1817;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8" name="Google Shape;1818;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3"/>
        <p:cNvGrpSpPr/>
        <p:nvPr/>
      </p:nvGrpSpPr>
      <p:grpSpPr>
        <a:xfrm>
          <a:off x="0" y="0"/>
          <a:ext cx="0" cy="0"/>
          <a:chOff x="0" y="0"/>
          <a:chExt cx="0" cy="0"/>
        </a:xfrm>
      </p:grpSpPr>
      <p:sp>
        <p:nvSpPr>
          <p:cNvPr id="1824" name="Google Shape;1824;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6" name="Google Shape;1826;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7" name="Google Shape;1827;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8" name="Google Shape;1828;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9" name="Google Shape;1829;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0" name="Google Shape;1830;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4" name="Google Shape;1844;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5" name="Google Shape;1845;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6" name="Google Shape;1846;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9" name="Google Shape;1849;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0" name="Google Shape;1850;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1"/>
        <p:cNvGrpSpPr/>
        <p:nvPr/>
      </p:nvGrpSpPr>
      <p:grpSpPr>
        <a:xfrm>
          <a:off x="0" y="0"/>
          <a:ext cx="0" cy="0"/>
          <a:chOff x="0" y="0"/>
          <a:chExt cx="0" cy="0"/>
        </a:xfrm>
      </p:grpSpPr>
      <p:sp>
        <p:nvSpPr>
          <p:cNvPr id="1852" name="Google Shape;1852;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4" name="Google Shape;1854;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5" name="Google Shape;1855;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6" name="Google Shape;1856;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7" name="Google Shape;1857;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8" name="Google Shape;1858;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2" name="Google Shape;1872;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3" name="Google Shape;1873;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4" name="Google Shape;1874;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7" name="Google Shape;1877;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8" name="Google Shape;1878;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9"/>
        <p:cNvGrpSpPr/>
        <p:nvPr/>
      </p:nvGrpSpPr>
      <p:grpSpPr>
        <a:xfrm>
          <a:off x="0" y="0"/>
          <a:ext cx="0" cy="0"/>
          <a:chOff x="0" y="0"/>
          <a:chExt cx="0" cy="0"/>
        </a:xfrm>
      </p:grpSpPr>
      <p:sp>
        <p:nvSpPr>
          <p:cNvPr id="1880" name="Google Shape;1880;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1" name="Google Shape;1881;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2" name="Google Shape;1882;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3" name="Google Shape;1883;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4" name="Google Shape;1884;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5" name="Google Shape;1885;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2" name="Google Shape;1902;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3" name="Google Shape;1903;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4" name="Google Shape;1904;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0"/>
        <p:cNvGrpSpPr/>
        <p:nvPr/>
      </p:nvGrpSpPr>
      <p:grpSpPr>
        <a:xfrm>
          <a:off x="0" y="0"/>
          <a:ext cx="0" cy="0"/>
          <a:chOff x="0" y="0"/>
          <a:chExt cx="0" cy="0"/>
        </a:xfrm>
      </p:grpSpPr>
      <p:sp>
        <p:nvSpPr>
          <p:cNvPr id="1911" name="Google Shape;1911;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2" name="Google Shape;1912;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3" name="Google Shape;1913;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4" name="Google Shape;1914;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5" name="Google Shape;1915;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6" name="Google Shape;1916;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3" name="Google Shape;1933;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4" name="Google Shape;1934;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5" name="Google Shape;1935;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1"/>
        <p:cNvGrpSpPr/>
        <p:nvPr/>
      </p:nvGrpSpPr>
      <p:grpSpPr>
        <a:xfrm>
          <a:off x="0" y="0"/>
          <a:ext cx="0" cy="0"/>
          <a:chOff x="0" y="0"/>
          <a:chExt cx="0" cy="0"/>
        </a:xfrm>
      </p:grpSpPr>
      <p:sp>
        <p:nvSpPr>
          <p:cNvPr id="1942" name="Google Shape;1942;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3" name="Google Shape;1943;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4" name="Google Shape;1944;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5" name="Google Shape;1945;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6" name="Google Shape;1946;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7" name="Google Shape;1947;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4" name="Google Shape;1964;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5" name="Google Shape;1965;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6" name="Google Shape;1966;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2"/>
        <p:cNvGrpSpPr/>
        <p:nvPr/>
      </p:nvGrpSpPr>
      <p:grpSpPr>
        <a:xfrm>
          <a:off x="0" y="0"/>
          <a:ext cx="0" cy="0"/>
          <a:chOff x="0" y="0"/>
          <a:chExt cx="0" cy="0"/>
        </a:xfrm>
      </p:grpSpPr>
      <p:sp>
        <p:nvSpPr>
          <p:cNvPr id="1973" name="Google Shape;1973;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4" name="Google Shape;1974;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5" name="Google Shape;1975;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6" name="Google Shape;1976;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7" name="Google Shape;1977;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8" name="Google Shape;1978;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5" name="Google Shape;1995;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6" name="Google Shape;1996;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7" name="Google Shape;1997;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3"/>
        <p:cNvGrpSpPr/>
        <p:nvPr/>
      </p:nvGrpSpPr>
      <p:grpSpPr>
        <a:xfrm>
          <a:off x="0" y="0"/>
          <a:ext cx="0" cy="0"/>
          <a:chOff x="0" y="0"/>
          <a:chExt cx="0" cy="0"/>
        </a:xfrm>
      </p:grpSpPr>
      <p:pic>
        <p:nvPicPr>
          <p:cNvPr id="2004" name="Google Shape;2004;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5" name="Google Shape;2005;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6" name="Google Shape;2006;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7" name="Google Shape;2007;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8" name="Google Shape;2008;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9" name="Google Shape;2009;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0" name="Google Shape;2010;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1"/>
        <p:cNvGrpSpPr/>
        <p:nvPr/>
      </p:nvGrpSpPr>
      <p:grpSpPr>
        <a:xfrm>
          <a:off x="0" y="0"/>
          <a:ext cx="0" cy="0"/>
          <a:chOff x="0" y="0"/>
          <a:chExt cx="0" cy="0"/>
        </a:xfrm>
      </p:grpSpPr>
      <p:pic>
        <p:nvPicPr>
          <p:cNvPr id="2012" name="Google Shape;2012;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3" name="Google Shape;201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4" name="Google Shape;2014;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5" name="Google Shape;2015;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6" name="Google Shape;2016;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theme" Target="../theme/theme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7"/>
        <p:cNvGrpSpPr/>
        <p:nvPr/>
      </p:nvGrpSpPr>
      <p:grpSpPr>
        <a:xfrm>
          <a:off x="0" y="0"/>
          <a:ext cx="0" cy="0"/>
          <a:chOff x="0" y="0"/>
          <a:chExt cx="0" cy="0"/>
        </a:xfrm>
      </p:grpSpPr>
      <p:sp>
        <p:nvSpPr>
          <p:cNvPr id="1018" name="Google Shape;1018;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6.gif"/></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43.xml"/><Relationship Id="rId1" Type="http://schemas.openxmlformats.org/officeDocument/2006/relationships/slideLayout" Target="../slideLayouts/slideLayout50.xml"/><Relationship Id="rId4" Type="http://schemas.openxmlformats.org/officeDocument/2006/relationships/image" Target="../media/image47.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158"/>
          <p:cNvSpPr txBox="1">
            <a:spLocks noGrp="1"/>
          </p:cNvSpPr>
          <p:nvPr>
            <p:ph type="title" idx="2"/>
          </p:nvPr>
        </p:nvSpPr>
        <p:spPr>
          <a:xfrm>
            <a:off x="274350" y="1544075"/>
            <a:ext cx="8595300" cy="1532700"/>
          </a:xfrm>
          <a:prstGeom prst="rect">
            <a:avLst/>
          </a:prstGeom>
        </p:spPr>
        <p:txBody>
          <a:bodyPr spcFirstLastPara="1" wrap="square" lIns="2880350" tIns="0" rIns="457200" bIns="457200" anchor="t" anchorCtr="0">
            <a:noAutofit/>
          </a:bodyPr>
          <a:lstStyle/>
          <a:p>
            <a:pPr marL="0" lvl="0" indent="0" algn="l" rtl="0">
              <a:lnSpc>
                <a:spcPct val="100000"/>
              </a:lnSpc>
              <a:spcBef>
                <a:spcPts val="1800"/>
              </a:spcBef>
              <a:spcAft>
                <a:spcPts val="1200"/>
              </a:spcAft>
              <a:buNone/>
            </a:pPr>
            <a:r>
              <a:rPr lang="en" sz="3000"/>
              <a:t>Introduction to </a:t>
            </a:r>
            <a:br>
              <a:rPr lang="en" sz="3000"/>
            </a:br>
            <a:r>
              <a:rPr lang="en" sz="3000"/>
              <a:t>Windows and CMD</a:t>
            </a:r>
            <a:endParaRPr sz="3000"/>
          </a:p>
        </p:txBody>
      </p:sp>
      <p:sp>
        <p:nvSpPr>
          <p:cNvPr id="3051" name="Google Shape;3051;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Windows Administration and Hardening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3"/>
        <p:cNvGrpSpPr/>
        <p:nvPr/>
      </p:nvGrpSpPr>
      <p:grpSpPr>
        <a:xfrm>
          <a:off x="0" y="0"/>
          <a:ext cx="0" cy="0"/>
          <a:chOff x="0" y="0"/>
          <a:chExt cx="0" cy="0"/>
        </a:xfrm>
      </p:grpSpPr>
      <p:pic>
        <p:nvPicPr>
          <p:cNvPr id="3134" name="Google Shape;3134;p167"/>
          <p:cNvPicPr preferRelativeResize="0"/>
          <p:nvPr/>
        </p:nvPicPr>
        <p:blipFill>
          <a:blip r:embed="rId3">
            <a:alphaModFix/>
          </a:blip>
          <a:stretch>
            <a:fillRect/>
          </a:stretch>
        </p:blipFill>
        <p:spPr>
          <a:xfrm>
            <a:off x="0" y="0"/>
            <a:ext cx="9144000" cy="5143505"/>
          </a:xfrm>
          <a:prstGeom prst="rect">
            <a:avLst/>
          </a:prstGeom>
          <a:noFill/>
          <a:ln>
            <a:noFill/>
          </a:ln>
        </p:spPr>
      </p:pic>
      <p:sp>
        <p:nvSpPr>
          <p:cNvPr id="3135" name="Google Shape;3135;p167"/>
          <p:cNvSpPr txBox="1"/>
          <p:nvPr/>
        </p:nvSpPr>
        <p:spPr>
          <a:xfrm>
            <a:off x="3577575" y="1384925"/>
            <a:ext cx="5092200" cy="18750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FFF2CC"/>
                </a:solidFill>
                <a:latin typeface="Roboto"/>
                <a:ea typeface="Roboto"/>
                <a:cs typeface="Roboto"/>
                <a:sym typeface="Roboto"/>
              </a:rPr>
              <a:t>Before we get started, let’s take a moment to log into and launch our Azure Lab environment.</a:t>
            </a:r>
            <a:endParaRPr sz="2600">
              <a:solidFill>
                <a:srgbClr val="FFF2CC"/>
              </a:solidFill>
              <a:latin typeface="Roboto"/>
              <a:ea typeface="Roboto"/>
              <a:cs typeface="Roboto"/>
              <a:sym typeface="Roboto"/>
            </a:endParaRPr>
          </a:p>
        </p:txBody>
      </p:sp>
      <p:sp>
        <p:nvSpPr>
          <p:cNvPr id="3136" name="Google Shape;3136;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10</a:t>
            </a:fld>
            <a:endParaRPr sz="6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168"/>
          <p:cNvSpPr txBox="1">
            <a:spLocks noGrp="1"/>
          </p:cNvSpPr>
          <p:nvPr>
            <p:ph type="title"/>
          </p:nvPr>
        </p:nvSpPr>
        <p:spPr>
          <a:xfrm>
            <a:off x="274325" y="1854275"/>
            <a:ext cx="8595300" cy="102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a:t>
            </a:r>
            <a:br>
              <a:rPr lang="en"/>
            </a:br>
            <a:r>
              <a:rPr lang="en"/>
              <a:t>Task Manager</a:t>
            </a:r>
            <a:endParaRPr/>
          </a:p>
        </p:txBody>
      </p:sp>
      <p:sp>
        <p:nvSpPr>
          <p:cNvPr id="3142" name="Google Shape;3142;p1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143" name="Google Shape;3143;p16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147"/>
        <p:cNvGrpSpPr/>
        <p:nvPr/>
      </p:nvGrpSpPr>
      <p:grpSpPr>
        <a:xfrm>
          <a:off x="0" y="0"/>
          <a:ext cx="0" cy="0"/>
          <a:chOff x="0" y="0"/>
          <a:chExt cx="0" cy="0"/>
        </a:xfrm>
      </p:grpSpPr>
      <p:sp>
        <p:nvSpPr>
          <p:cNvPr id="3148" name="Google Shape;3148;p169"/>
          <p:cNvSpPr/>
          <p:nvPr/>
        </p:nvSpPr>
        <p:spPr>
          <a:xfrm>
            <a:off x="-22500" y="562500"/>
            <a:ext cx="8943900" cy="2268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69"/>
          <p:cNvSpPr txBox="1">
            <a:spLocks noGrp="1"/>
          </p:cNvSpPr>
          <p:nvPr>
            <p:ph type="subTitle" idx="1"/>
          </p:nvPr>
        </p:nvSpPr>
        <p:spPr>
          <a:xfrm>
            <a:off x="4604450" y="789300"/>
            <a:ext cx="4452600" cy="1788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Did you notice the excessive number of processes that started up when you logged into the Windows 10 VM?  </a:t>
            </a:r>
            <a:br>
              <a:rPr lang="en"/>
            </a:br>
            <a:endParaRPr/>
          </a:p>
          <a:p>
            <a:pPr marL="0" lvl="0" indent="0" algn="l" rtl="0">
              <a:spcBef>
                <a:spcPts val="1000"/>
              </a:spcBef>
              <a:spcAft>
                <a:spcPts val="0"/>
              </a:spcAft>
              <a:buNone/>
            </a:pPr>
            <a:r>
              <a:rPr lang="en"/>
              <a:t>This is what a Windows workstation can look like if not maintained by an organization’s system administrator. </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1000"/>
              </a:spcAft>
              <a:buNone/>
            </a:pPr>
            <a:endParaRPr/>
          </a:p>
        </p:txBody>
      </p:sp>
      <p:pic>
        <p:nvPicPr>
          <p:cNvPr id="3150" name="Google Shape;3150;p169"/>
          <p:cNvPicPr preferRelativeResize="0"/>
          <p:nvPr/>
        </p:nvPicPr>
        <p:blipFill rotWithShape="1">
          <a:blip r:embed="rId3">
            <a:alphaModFix/>
          </a:blip>
          <a:srcRect l="7278" t="8642"/>
          <a:stretch/>
        </p:blipFill>
        <p:spPr>
          <a:xfrm>
            <a:off x="0" y="0"/>
            <a:ext cx="4604449" cy="4680100"/>
          </a:xfrm>
          <a:prstGeom prst="rect">
            <a:avLst/>
          </a:prstGeom>
          <a:noFill/>
          <a:ln>
            <a:noFill/>
          </a:ln>
        </p:spPr>
      </p:pic>
      <p:sp>
        <p:nvSpPr>
          <p:cNvPr id="3151" name="Google Shape;3151;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1C232"/>
            </a:gs>
          </a:gsLst>
          <a:lin ang="5400012" scaled="0"/>
        </a:gradFill>
        <a:effectLst/>
      </p:bgPr>
    </p:bg>
    <p:spTree>
      <p:nvGrpSpPr>
        <p:cNvPr id="1" name="Shape 3155"/>
        <p:cNvGrpSpPr/>
        <p:nvPr/>
      </p:nvGrpSpPr>
      <p:grpSpPr>
        <a:xfrm>
          <a:off x="0" y="0"/>
          <a:ext cx="0" cy="0"/>
          <a:chOff x="0" y="0"/>
          <a:chExt cx="0" cy="0"/>
        </a:xfrm>
      </p:grpSpPr>
      <p:sp>
        <p:nvSpPr>
          <p:cNvPr id="3156" name="Google Shape;3156;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Task Manager</a:t>
            </a:r>
            <a:endParaRPr/>
          </a:p>
        </p:txBody>
      </p:sp>
      <p:sp>
        <p:nvSpPr>
          <p:cNvPr id="3157" name="Google Shape;3157;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Task Manager</a:t>
            </a:r>
            <a:r>
              <a:rPr lang="en" b="1"/>
              <a:t> </a:t>
            </a:r>
            <a:r>
              <a:rPr lang="en"/>
              <a:t>is one of the most important Windows tools for troubleshooting resource usage. </a:t>
            </a:r>
            <a:endParaRPr/>
          </a:p>
        </p:txBody>
      </p:sp>
      <p:sp>
        <p:nvSpPr>
          <p:cNvPr id="3158" name="Google Shape;3158;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159" name="Google Shape;3159;p170"/>
          <p:cNvPicPr preferRelativeResize="0"/>
          <p:nvPr/>
        </p:nvPicPr>
        <p:blipFill rotWithShape="1">
          <a:blip r:embed="rId3">
            <a:alphaModFix/>
          </a:blip>
          <a:srcRect l="8414" r="8597"/>
          <a:stretch/>
        </p:blipFill>
        <p:spPr>
          <a:xfrm>
            <a:off x="4009550" y="1356750"/>
            <a:ext cx="5222952" cy="3540000"/>
          </a:xfrm>
          <a:prstGeom prst="rect">
            <a:avLst/>
          </a:prstGeom>
          <a:noFill/>
          <a:ln>
            <a:noFill/>
          </a:ln>
        </p:spPr>
      </p:pic>
      <p:pic>
        <p:nvPicPr>
          <p:cNvPr id="3160" name="Google Shape;3160;p170"/>
          <p:cNvPicPr preferRelativeResize="0"/>
          <p:nvPr/>
        </p:nvPicPr>
        <p:blipFill rotWithShape="1">
          <a:blip r:embed="rId4">
            <a:alphaModFix amt="50000"/>
          </a:blip>
          <a:srcRect t="1774" b="1765"/>
          <a:stretch/>
        </p:blipFill>
        <p:spPr>
          <a:xfrm>
            <a:off x="462074" y="1558124"/>
            <a:ext cx="459475" cy="354975"/>
          </a:xfrm>
          <a:prstGeom prst="rect">
            <a:avLst/>
          </a:prstGeom>
          <a:noFill/>
          <a:ln>
            <a:noFill/>
          </a:ln>
        </p:spPr>
      </p:pic>
      <p:sp>
        <p:nvSpPr>
          <p:cNvPr id="3161" name="Google Shape;3161;p170"/>
          <p:cNvSpPr txBox="1">
            <a:spLocks noGrp="1"/>
          </p:cNvSpPr>
          <p:nvPr>
            <p:ph type="body" idx="3"/>
          </p:nvPr>
        </p:nvSpPr>
        <p:spPr>
          <a:xfrm>
            <a:off x="658825" y="1558125"/>
            <a:ext cx="4191300" cy="1222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We’ll audit and manage tasks and processes to identify errant or malicious actions taking place without users’ or administrators’ knowledge. </a:t>
            </a:r>
            <a:endParaRPr sz="1600"/>
          </a:p>
          <a:p>
            <a:pPr marL="0" lvl="0" indent="0" algn="l" rtl="0">
              <a:spcBef>
                <a:spcPts val="800"/>
              </a:spcBef>
              <a:spcAft>
                <a:spcPts val="0"/>
              </a:spcAft>
              <a:buNone/>
            </a:pPr>
            <a:endParaRPr sz="1500"/>
          </a:p>
          <a:p>
            <a:pPr marL="0" lvl="0" indent="0" algn="l" rtl="0">
              <a:spcBef>
                <a:spcPts val="800"/>
              </a:spcBef>
              <a:spcAft>
                <a:spcPts val="0"/>
              </a:spcAft>
              <a:buClr>
                <a:schemeClr val="dk1"/>
              </a:buClr>
              <a:buSzPts val="1100"/>
              <a:buFont typeface="Arial"/>
              <a:buNone/>
            </a:pPr>
            <a:endParaRPr sz="1600"/>
          </a:p>
          <a:p>
            <a:pPr marL="0" lvl="0" indent="0" algn="l" rtl="0">
              <a:spcBef>
                <a:spcPts val="800"/>
              </a:spcBef>
              <a:spcAft>
                <a:spcPts val="0"/>
              </a:spcAft>
              <a:buClr>
                <a:schemeClr val="dk1"/>
              </a:buClr>
              <a:buSzPts val="1100"/>
              <a:buFont typeface="Arial"/>
              <a:buNone/>
            </a:pPr>
            <a:endParaRPr sz="1500"/>
          </a:p>
          <a:p>
            <a:pPr marL="0" lvl="0" indent="0" algn="l" rtl="0">
              <a:spcBef>
                <a:spcPts val="800"/>
              </a:spcBef>
              <a:spcAft>
                <a:spcPts val="800"/>
              </a:spcAft>
              <a:buNone/>
            </a:pPr>
            <a:endParaRPr sz="1500"/>
          </a:p>
        </p:txBody>
      </p:sp>
      <p:pic>
        <p:nvPicPr>
          <p:cNvPr id="3162" name="Google Shape;3162;p170"/>
          <p:cNvPicPr preferRelativeResize="0"/>
          <p:nvPr/>
        </p:nvPicPr>
        <p:blipFill rotWithShape="1">
          <a:blip r:embed="rId4">
            <a:alphaModFix amt="50000"/>
          </a:blip>
          <a:srcRect t="1774" b="1765"/>
          <a:stretch/>
        </p:blipFill>
        <p:spPr>
          <a:xfrm>
            <a:off x="462074" y="3210899"/>
            <a:ext cx="459475" cy="354975"/>
          </a:xfrm>
          <a:prstGeom prst="rect">
            <a:avLst/>
          </a:prstGeom>
          <a:noFill/>
          <a:ln>
            <a:noFill/>
          </a:ln>
        </p:spPr>
      </p:pic>
      <p:pic>
        <p:nvPicPr>
          <p:cNvPr id="3163" name="Google Shape;3163;p170"/>
          <p:cNvPicPr preferRelativeResize="0"/>
          <p:nvPr/>
        </p:nvPicPr>
        <p:blipFill>
          <a:blip r:embed="rId5">
            <a:alphaModFix/>
          </a:blip>
          <a:stretch>
            <a:fillRect/>
          </a:stretch>
        </p:blipFill>
        <p:spPr>
          <a:xfrm>
            <a:off x="5058800" y="1650600"/>
            <a:ext cx="1961464" cy="1981075"/>
          </a:xfrm>
          <a:prstGeom prst="rect">
            <a:avLst/>
          </a:prstGeom>
          <a:noFill/>
          <a:ln>
            <a:noFill/>
          </a:ln>
        </p:spPr>
      </p:pic>
      <p:sp>
        <p:nvSpPr>
          <p:cNvPr id="3164" name="Google Shape;3164;p170"/>
          <p:cNvSpPr txBox="1"/>
          <p:nvPr/>
        </p:nvSpPr>
        <p:spPr>
          <a:xfrm>
            <a:off x="658825" y="3062625"/>
            <a:ext cx="4191300" cy="1450800"/>
          </a:xfrm>
          <a:prstGeom prst="rect">
            <a:avLst/>
          </a:prstGeom>
          <a:noFill/>
          <a:ln>
            <a:noFill/>
          </a:ln>
        </p:spPr>
        <p:txBody>
          <a:bodyPr spcFirstLastPara="1" wrap="square" lIns="91425" tIns="91425" rIns="91425" bIns="91425" anchor="t" anchorCtr="0">
            <a:noAutofit/>
          </a:bodyPr>
          <a:lstStyle/>
          <a:p>
            <a:pPr marL="342900" marR="0" lvl="0" indent="0" algn="l" rtl="0">
              <a:lnSpc>
                <a:spcPct val="100000"/>
              </a:lnSpc>
              <a:spcBef>
                <a:spcPts val="0"/>
              </a:spcBef>
              <a:spcAft>
                <a:spcPts val="800"/>
              </a:spcAft>
              <a:buNone/>
            </a:pPr>
            <a:r>
              <a:rPr lang="en" sz="1600">
                <a:latin typeface="Roboto"/>
                <a:ea typeface="Roboto"/>
                <a:cs typeface="Roboto"/>
                <a:sym typeface="Roboto"/>
              </a:rPr>
              <a:t>Processes in Windows are much </a:t>
            </a:r>
            <a:br>
              <a:rPr lang="en" sz="1600">
                <a:latin typeface="Roboto"/>
                <a:ea typeface="Roboto"/>
                <a:cs typeface="Roboto"/>
                <a:sym typeface="Roboto"/>
              </a:rPr>
            </a:br>
            <a:r>
              <a:rPr lang="en" sz="1600">
                <a:latin typeface="Roboto"/>
                <a:ea typeface="Roboto"/>
                <a:cs typeface="Roboto"/>
                <a:sym typeface="Roboto"/>
              </a:rPr>
              <a:t>like the processes and PIDs you saw </a:t>
            </a:r>
            <a:br>
              <a:rPr lang="en" sz="1600">
                <a:latin typeface="Roboto"/>
                <a:ea typeface="Roboto"/>
                <a:cs typeface="Roboto"/>
                <a:sym typeface="Roboto"/>
              </a:rPr>
            </a:br>
            <a:r>
              <a:rPr lang="en" sz="1600">
                <a:latin typeface="Roboto"/>
                <a:ea typeface="Roboto"/>
                <a:cs typeface="Roboto"/>
                <a:sym typeface="Roboto"/>
              </a:rPr>
              <a:t>in the Linux units.</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1C232"/>
            </a:gs>
          </a:gsLst>
          <a:lin ang="5400012" scaled="0"/>
        </a:gradFill>
        <a:effectLst/>
      </p:bgPr>
    </p:bg>
    <p:spTree>
      <p:nvGrpSpPr>
        <p:cNvPr id="1" name="Shape 3168"/>
        <p:cNvGrpSpPr/>
        <p:nvPr/>
      </p:nvGrpSpPr>
      <p:grpSpPr>
        <a:xfrm>
          <a:off x="0" y="0"/>
          <a:ext cx="0" cy="0"/>
          <a:chOff x="0" y="0"/>
          <a:chExt cx="0" cy="0"/>
        </a:xfrm>
      </p:grpSpPr>
      <p:sp>
        <p:nvSpPr>
          <p:cNvPr id="3169" name="Google Shape;3169;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Task Manager</a:t>
            </a:r>
            <a:endParaRPr/>
          </a:p>
        </p:txBody>
      </p:sp>
      <p:sp>
        <p:nvSpPr>
          <p:cNvPr id="3170" name="Google Shape;3170;p1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Some programs, if left running while not in use, can take up excessive resources or even allow for unwanted remote connections. Some examples are:</a:t>
            </a: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sp>
        <p:nvSpPr>
          <p:cNvPr id="3171" name="Google Shape;3171;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172" name="Google Shape;3172;p171"/>
          <p:cNvPicPr preferRelativeResize="0"/>
          <p:nvPr/>
        </p:nvPicPr>
        <p:blipFill rotWithShape="1">
          <a:blip r:embed="rId3">
            <a:alphaModFix/>
          </a:blip>
          <a:srcRect l="8414" r="8597"/>
          <a:stretch/>
        </p:blipFill>
        <p:spPr>
          <a:xfrm>
            <a:off x="4009550" y="1356750"/>
            <a:ext cx="5222952" cy="3540000"/>
          </a:xfrm>
          <a:prstGeom prst="rect">
            <a:avLst/>
          </a:prstGeom>
          <a:noFill/>
          <a:ln>
            <a:noFill/>
          </a:ln>
        </p:spPr>
      </p:pic>
      <p:pic>
        <p:nvPicPr>
          <p:cNvPr id="3173" name="Google Shape;3173;p171"/>
          <p:cNvPicPr preferRelativeResize="0"/>
          <p:nvPr/>
        </p:nvPicPr>
        <p:blipFill rotWithShape="1">
          <a:blip r:embed="rId4">
            <a:alphaModFix amt="50000"/>
          </a:blip>
          <a:srcRect t="1774" b="1765"/>
          <a:stretch/>
        </p:blipFill>
        <p:spPr>
          <a:xfrm>
            <a:off x="462074" y="1558124"/>
            <a:ext cx="459475" cy="354975"/>
          </a:xfrm>
          <a:prstGeom prst="rect">
            <a:avLst/>
          </a:prstGeom>
          <a:noFill/>
          <a:ln>
            <a:noFill/>
          </a:ln>
        </p:spPr>
      </p:pic>
      <p:sp>
        <p:nvSpPr>
          <p:cNvPr id="3174" name="Google Shape;3174;p171"/>
          <p:cNvSpPr txBox="1">
            <a:spLocks noGrp="1"/>
          </p:cNvSpPr>
          <p:nvPr>
            <p:ph type="body" idx="3"/>
          </p:nvPr>
        </p:nvSpPr>
        <p:spPr>
          <a:xfrm>
            <a:off x="658825" y="1558125"/>
            <a:ext cx="4191300" cy="3254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a:t>Google Chrome, which is well-known for its high memory usage.</a:t>
            </a:r>
            <a:endParaRPr sz="1600"/>
          </a:p>
          <a:p>
            <a:pPr marL="0" lvl="0" indent="0" algn="l" rtl="0">
              <a:spcBef>
                <a:spcPts val="800"/>
              </a:spcBef>
              <a:spcAft>
                <a:spcPts val="0"/>
              </a:spcAft>
              <a:buNone/>
            </a:pPr>
            <a:endParaRPr sz="1500"/>
          </a:p>
          <a:p>
            <a:pPr marL="0" lvl="0" indent="0" algn="l" rtl="0">
              <a:lnSpc>
                <a:spcPct val="115000"/>
              </a:lnSpc>
              <a:spcBef>
                <a:spcPts val="800"/>
              </a:spcBef>
              <a:spcAft>
                <a:spcPts val="0"/>
              </a:spcAft>
              <a:buClr>
                <a:schemeClr val="dk1"/>
              </a:buClr>
              <a:buSzPts val="1100"/>
              <a:buFont typeface="Arial"/>
              <a:buNone/>
            </a:pPr>
            <a:r>
              <a:rPr lang="en" sz="1600"/>
              <a:t>Teamviewer, the remote desktop application, has had critical issues that have left systems extremely vulnerable, and accessible from public connections.</a:t>
            </a:r>
            <a:endParaRPr sz="1600"/>
          </a:p>
          <a:p>
            <a:pPr marL="0" lvl="0" indent="0" algn="l" rtl="0">
              <a:spcBef>
                <a:spcPts val="800"/>
              </a:spcBef>
              <a:spcAft>
                <a:spcPts val="0"/>
              </a:spcAft>
              <a:buClr>
                <a:schemeClr val="dk1"/>
              </a:buClr>
              <a:buSzPts val="1100"/>
              <a:buFont typeface="Arial"/>
              <a:buNone/>
            </a:pPr>
            <a:endParaRPr sz="1500"/>
          </a:p>
          <a:p>
            <a:pPr marL="0" lvl="0" indent="0" algn="l" rtl="0">
              <a:spcBef>
                <a:spcPts val="800"/>
              </a:spcBef>
              <a:spcAft>
                <a:spcPts val="800"/>
              </a:spcAft>
              <a:buNone/>
            </a:pPr>
            <a:endParaRPr sz="1500"/>
          </a:p>
        </p:txBody>
      </p:sp>
      <p:pic>
        <p:nvPicPr>
          <p:cNvPr id="3175" name="Google Shape;3175;p171"/>
          <p:cNvPicPr preferRelativeResize="0"/>
          <p:nvPr/>
        </p:nvPicPr>
        <p:blipFill rotWithShape="1">
          <a:blip r:embed="rId4">
            <a:alphaModFix amt="50000"/>
          </a:blip>
          <a:srcRect t="1774" b="1765"/>
          <a:stretch/>
        </p:blipFill>
        <p:spPr>
          <a:xfrm>
            <a:off x="462074" y="2697574"/>
            <a:ext cx="459475" cy="354975"/>
          </a:xfrm>
          <a:prstGeom prst="rect">
            <a:avLst/>
          </a:prstGeom>
          <a:noFill/>
          <a:ln>
            <a:noFill/>
          </a:ln>
        </p:spPr>
      </p:pic>
      <p:pic>
        <p:nvPicPr>
          <p:cNvPr id="3176" name="Google Shape;3176;p171"/>
          <p:cNvPicPr preferRelativeResize="0"/>
          <p:nvPr/>
        </p:nvPicPr>
        <p:blipFill>
          <a:blip r:embed="rId5">
            <a:alphaModFix/>
          </a:blip>
          <a:stretch>
            <a:fillRect/>
          </a:stretch>
        </p:blipFill>
        <p:spPr>
          <a:xfrm>
            <a:off x="4663275" y="1456600"/>
            <a:ext cx="3886325" cy="2499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1C232"/>
            </a:gs>
          </a:gsLst>
          <a:lin ang="5400012" scaled="0"/>
        </a:gradFill>
        <a:effectLst/>
      </p:bgPr>
    </p:bg>
    <p:spTree>
      <p:nvGrpSpPr>
        <p:cNvPr id="1" name="Shape 3180"/>
        <p:cNvGrpSpPr/>
        <p:nvPr/>
      </p:nvGrpSpPr>
      <p:grpSpPr>
        <a:xfrm>
          <a:off x="0" y="0"/>
          <a:ext cx="0" cy="0"/>
          <a:chOff x="0" y="0"/>
          <a:chExt cx="0" cy="0"/>
        </a:xfrm>
      </p:grpSpPr>
      <p:sp>
        <p:nvSpPr>
          <p:cNvPr id="3181" name="Google Shape;3181;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Task Manager</a:t>
            </a:r>
            <a:endParaRPr/>
          </a:p>
        </p:txBody>
      </p:sp>
      <p:sp>
        <p:nvSpPr>
          <p:cNvPr id="3182" name="Google Shape;3182;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183" name="Google Shape;3183;p172"/>
          <p:cNvPicPr preferRelativeResize="0"/>
          <p:nvPr/>
        </p:nvPicPr>
        <p:blipFill rotWithShape="1">
          <a:blip r:embed="rId3">
            <a:alphaModFix/>
          </a:blip>
          <a:srcRect l="8414" r="8597"/>
          <a:stretch/>
        </p:blipFill>
        <p:spPr>
          <a:xfrm>
            <a:off x="4009550" y="1356750"/>
            <a:ext cx="5222952" cy="3540000"/>
          </a:xfrm>
          <a:prstGeom prst="rect">
            <a:avLst/>
          </a:prstGeom>
          <a:noFill/>
          <a:ln>
            <a:noFill/>
          </a:ln>
        </p:spPr>
      </p:pic>
      <p:pic>
        <p:nvPicPr>
          <p:cNvPr id="3184" name="Google Shape;3184;p172"/>
          <p:cNvPicPr preferRelativeResize="0"/>
          <p:nvPr/>
        </p:nvPicPr>
        <p:blipFill rotWithShape="1">
          <a:blip r:embed="rId4">
            <a:alphaModFix amt="50000"/>
          </a:blip>
          <a:srcRect t="1774" b="1765"/>
          <a:stretch/>
        </p:blipFill>
        <p:spPr>
          <a:xfrm>
            <a:off x="471474" y="1001774"/>
            <a:ext cx="459475" cy="354975"/>
          </a:xfrm>
          <a:prstGeom prst="rect">
            <a:avLst/>
          </a:prstGeom>
          <a:noFill/>
          <a:ln>
            <a:noFill/>
          </a:ln>
        </p:spPr>
      </p:pic>
      <p:sp>
        <p:nvSpPr>
          <p:cNvPr id="3185" name="Google Shape;3185;p172"/>
          <p:cNvSpPr txBox="1">
            <a:spLocks noGrp="1"/>
          </p:cNvSpPr>
          <p:nvPr>
            <p:ph type="body" idx="3"/>
          </p:nvPr>
        </p:nvSpPr>
        <p:spPr>
          <a:xfrm>
            <a:off x="658825" y="944700"/>
            <a:ext cx="4191300" cy="3254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t>Some processes can even cause memory leaks that can result in system instability and abrupt system crashes.</a:t>
            </a:r>
            <a:endParaRPr sz="1800">
              <a:latin typeface="Roboto Medium"/>
              <a:ea typeface="Roboto Medium"/>
              <a:cs typeface="Roboto Medium"/>
              <a:sym typeface="Roboto Medium"/>
            </a:endParaRPr>
          </a:p>
          <a:p>
            <a:pPr marL="0" lvl="0" indent="0" algn="l" rtl="0">
              <a:spcBef>
                <a:spcPts val="1000"/>
              </a:spcBef>
              <a:spcAft>
                <a:spcPts val="0"/>
              </a:spcAft>
              <a:buClr>
                <a:schemeClr val="dk1"/>
              </a:buClr>
              <a:buSzPts val="1100"/>
              <a:buFont typeface="Arial"/>
              <a:buNone/>
            </a:pPr>
            <a:endParaRPr sz="1800"/>
          </a:p>
          <a:p>
            <a:pPr marL="0" lvl="0" indent="0" algn="l" rtl="0">
              <a:spcBef>
                <a:spcPts val="1000"/>
              </a:spcBef>
              <a:spcAft>
                <a:spcPts val="0"/>
              </a:spcAft>
              <a:buClr>
                <a:schemeClr val="dk1"/>
              </a:buClr>
              <a:buSzPts val="1100"/>
              <a:buFont typeface="Arial"/>
              <a:buNone/>
            </a:pPr>
            <a:r>
              <a:rPr lang="en" sz="1800"/>
              <a:t>When a Windows system crashes, you are often stuck with what what is known as the </a:t>
            </a:r>
            <a:r>
              <a:rPr lang="en" sz="1800" b="1"/>
              <a:t>blue screen of death</a:t>
            </a:r>
            <a:r>
              <a:rPr lang="en" sz="1800"/>
              <a:t>.</a:t>
            </a:r>
            <a:endParaRPr sz="1800"/>
          </a:p>
          <a:p>
            <a:pPr marL="0" lvl="0" indent="0" algn="l" rtl="0">
              <a:spcBef>
                <a:spcPts val="800"/>
              </a:spcBef>
              <a:spcAft>
                <a:spcPts val="0"/>
              </a:spcAft>
              <a:buClr>
                <a:schemeClr val="dk1"/>
              </a:buClr>
              <a:buSzPts val="1100"/>
              <a:buFont typeface="Arial"/>
              <a:buNone/>
            </a:pPr>
            <a:endParaRPr sz="1500"/>
          </a:p>
          <a:p>
            <a:pPr marL="0" lvl="0" indent="0" algn="l" rtl="0">
              <a:spcBef>
                <a:spcPts val="800"/>
              </a:spcBef>
              <a:spcAft>
                <a:spcPts val="800"/>
              </a:spcAft>
              <a:buNone/>
            </a:pPr>
            <a:endParaRPr sz="1500"/>
          </a:p>
        </p:txBody>
      </p:sp>
      <p:pic>
        <p:nvPicPr>
          <p:cNvPr id="3186" name="Google Shape;3186;p172"/>
          <p:cNvPicPr preferRelativeResize="0"/>
          <p:nvPr/>
        </p:nvPicPr>
        <p:blipFill rotWithShape="1">
          <a:blip r:embed="rId4">
            <a:alphaModFix amt="50000"/>
          </a:blip>
          <a:srcRect t="1774" b="1765"/>
          <a:stretch/>
        </p:blipFill>
        <p:spPr>
          <a:xfrm>
            <a:off x="471474" y="2508574"/>
            <a:ext cx="459475" cy="35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0"/>
        <p:cNvGrpSpPr/>
        <p:nvPr/>
      </p:nvGrpSpPr>
      <p:grpSpPr>
        <a:xfrm>
          <a:off x="0" y="0"/>
          <a:ext cx="0" cy="0"/>
          <a:chOff x="0" y="0"/>
          <a:chExt cx="0" cy="0"/>
        </a:xfrm>
      </p:grpSpPr>
      <p:sp>
        <p:nvSpPr>
          <p:cNvPr id="3191" name="Google Shape;3191;p17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2" name="Google Shape;3192;p173"/>
          <p:cNvPicPr preferRelativeResize="0"/>
          <p:nvPr/>
        </p:nvPicPr>
        <p:blipFill rotWithShape="1">
          <a:blip r:embed="rId3">
            <a:alphaModFix/>
          </a:blip>
          <a:srcRect l="-9990" r="9990"/>
          <a:stretch/>
        </p:blipFill>
        <p:spPr>
          <a:xfrm>
            <a:off x="2286000" y="0"/>
            <a:ext cx="6858000" cy="5143500"/>
          </a:xfrm>
          <a:prstGeom prst="rect">
            <a:avLst/>
          </a:prstGeom>
          <a:noFill/>
          <a:ln>
            <a:noFill/>
          </a:ln>
        </p:spPr>
      </p:pic>
      <p:sp>
        <p:nvSpPr>
          <p:cNvPr id="3193" name="Google Shape;3193;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194" name="Google Shape;3194;p173"/>
          <p:cNvSpPr txBox="1">
            <a:spLocks noGrp="1"/>
          </p:cNvSpPr>
          <p:nvPr>
            <p:ph type="title"/>
          </p:nvPr>
        </p:nvSpPr>
        <p:spPr>
          <a:xfrm>
            <a:off x="235100" y="1471500"/>
            <a:ext cx="4711200" cy="2487300"/>
          </a:xfrm>
          <a:prstGeom prst="rect">
            <a:avLst/>
          </a:prstGeom>
        </p:spPr>
        <p:txBody>
          <a:bodyPr spcFirstLastPara="1" wrap="square" lIns="457200" tIns="182875" rIns="274300" bIns="91425" anchor="t" anchorCtr="0">
            <a:noAutofit/>
          </a:bodyPr>
          <a:lstStyle/>
          <a:p>
            <a:pPr marL="0" lvl="0" indent="0" algn="r" rtl="0">
              <a:spcBef>
                <a:spcPts val="0"/>
              </a:spcBef>
              <a:spcAft>
                <a:spcPts val="0"/>
              </a:spcAft>
              <a:buNone/>
            </a:pPr>
            <a:r>
              <a:rPr lang="en" sz="3000">
                <a:latin typeface="Roboto Light"/>
                <a:ea typeface="Roboto Light"/>
                <a:cs typeface="Roboto Light"/>
                <a:sym typeface="Roboto Light"/>
              </a:rPr>
              <a:t>Let’s open up Task Manager, check out </a:t>
            </a:r>
            <a:br>
              <a:rPr lang="en" sz="3000">
                <a:latin typeface="Roboto Light"/>
                <a:ea typeface="Roboto Light"/>
                <a:cs typeface="Roboto Light"/>
                <a:sym typeface="Roboto Light"/>
              </a:rPr>
            </a:br>
            <a:r>
              <a:rPr lang="en" sz="3000">
                <a:latin typeface="Roboto Light"/>
                <a:ea typeface="Roboto Light"/>
                <a:cs typeface="Roboto Light"/>
                <a:sym typeface="Roboto Light"/>
              </a:rPr>
              <a:t>the processes, and </a:t>
            </a:r>
            <a:br>
              <a:rPr lang="en" sz="3000">
                <a:latin typeface="Roboto Light"/>
                <a:ea typeface="Roboto Light"/>
                <a:cs typeface="Roboto Light"/>
                <a:sym typeface="Roboto Light"/>
              </a:rPr>
            </a:br>
            <a:r>
              <a:rPr lang="en" sz="3000">
                <a:solidFill>
                  <a:srgbClr val="E44A3B"/>
                </a:solidFill>
                <a:latin typeface="Roboto"/>
                <a:ea typeface="Roboto"/>
                <a:cs typeface="Roboto"/>
                <a:sym typeface="Roboto"/>
              </a:rPr>
              <a:t>end a process</a:t>
            </a:r>
            <a:r>
              <a:rPr lang="en" sz="3000">
                <a:latin typeface="Roboto Light"/>
                <a:ea typeface="Roboto Light"/>
                <a:cs typeface="Roboto Light"/>
                <a:sym typeface="Roboto Light"/>
              </a:rPr>
              <a:t>.</a:t>
            </a:r>
            <a:endParaRPr sz="300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200" name="Google Shape;3200;p1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01" name="Google Shape;3201;p17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Task Manager and Ending Processes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D"/>
        </a:solidFill>
        <a:effectLst/>
      </p:bgPr>
    </p:bg>
    <p:spTree>
      <p:nvGrpSpPr>
        <p:cNvPr id="1" name="Shape 3205"/>
        <p:cNvGrpSpPr/>
        <p:nvPr/>
      </p:nvGrpSpPr>
      <p:grpSpPr>
        <a:xfrm>
          <a:off x="0" y="0"/>
          <a:ext cx="0" cy="0"/>
          <a:chOff x="0" y="0"/>
          <a:chExt cx="0" cy="0"/>
        </a:xfrm>
      </p:grpSpPr>
      <p:sp>
        <p:nvSpPr>
          <p:cNvPr id="3206" name="Google Shape;3206;p175"/>
          <p:cNvSpPr/>
          <p:nvPr/>
        </p:nvSpPr>
        <p:spPr>
          <a:xfrm>
            <a:off x="446575" y="1205200"/>
            <a:ext cx="5219400" cy="3587100"/>
          </a:xfrm>
          <a:prstGeom prst="rect">
            <a:avLst/>
          </a:prstGeom>
          <a:solidFill>
            <a:srgbClr val="ADC7F1"/>
          </a:solidFill>
          <a:ln>
            <a:noFill/>
          </a:ln>
          <a:effectLst>
            <a:outerShdw blurRad="157163" dist="9525"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07" name="Google Shape;3207;p175"/>
          <p:cNvPicPr preferRelativeResize="0"/>
          <p:nvPr/>
        </p:nvPicPr>
        <p:blipFill rotWithShape="1">
          <a:blip r:embed="rId3">
            <a:alphaModFix/>
          </a:blip>
          <a:srcRect l="18978" r="1844" b="5508"/>
          <a:stretch/>
        </p:blipFill>
        <p:spPr>
          <a:xfrm>
            <a:off x="5883700" y="1873925"/>
            <a:ext cx="3260300" cy="2918374"/>
          </a:xfrm>
          <a:prstGeom prst="rect">
            <a:avLst/>
          </a:prstGeom>
          <a:noFill/>
          <a:ln>
            <a:noFill/>
          </a:ln>
        </p:spPr>
      </p:pic>
      <p:sp>
        <p:nvSpPr>
          <p:cNvPr id="3208" name="Google Shape;3208;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Disabling Startup Applications (Task Manager)</a:t>
            </a:r>
            <a:endParaRPr/>
          </a:p>
        </p:txBody>
      </p:sp>
      <p:sp>
        <p:nvSpPr>
          <p:cNvPr id="3209" name="Google Shape;3209;p1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Managing startup applications is important for system and security administration.</a:t>
            </a:r>
            <a:endParaRPr/>
          </a:p>
        </p:txBody>
      </p:sp>
      <p:sp>
        <p:nvSpPr>
          <p:cNvPr id="3210" name="Google Shape;3210;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211" name="Google Shape;3211;p175"/>
          <p:cNvSpPr/>
          <p:nvPr/>
        </p:nvSpPr>
        <p:spPr>
          <a:xfrm>
            <a:off x="5883700" y="2171450"/>
            <a:ext cx="2524200" cy="2520900"/>
          </a:xfrm>
          <a:prstGeom prst="noSmoking">
            <a:avLst>
              <a:gd name="adj" fmla="val 6592"/>
            </a:avLst>
          </a:prstGeom>
          <a:solidFill>
            <a:srgbClr val="E4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75"/>
          <p:cNvSpPr txBox="1">
            <a:spLocks noGrp="1"/>
          </p:cNvSpPr>
          <p:nvPr>
            <p:ph type="body" idx="3"/>
          </p:nvPr>
        </p:nvSpPr>
        <p:spPr>
          <a:xfrm>
            <a:off x="457375" y="1205200"/>
            <a:ext cx="5578800" cy="32646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a:solidFill>
                  <a:schemeClr val="dk1"/>
                </a:solidFill>
              </a:rPr>
              <a:t>Startup applications can slow boot time due to their execution priority.</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They may use excessive resources in the background, causing random system slowdowns.</a:t>
            </a:r>
            <a:endParaRPr>
              <a:solidFill>
                <a:schemeClr val="dk1"/>
              </a:solidFill>
            </a:endParaRPr>
          </a:p>
          <a:p>
            <a:pPr marL="0" lvl="0" indent="0" algn="l" rtl="0">
              <a:lnSpc>
                <a:spcPct val="115000"/>
              </a:lnSpc>
              <a:spcBef>
                <a:spcPts val="1200"/>
              </a:spcBef>
              <a:spcAft>
                <a:spcPts val="0"/>
              </a:spcAft>
              <a:buNone/>
            </a:pPr>
            <a:r>
              <a:rPr lang="en">
                <a:solidFill>
                  <a:schemeClr val="dk1"/>
                </a:solidFill>
              </a:rPr>
              <a:t>They may use the network in the background. For example, they can initiate their own automatic updates, hogging network bandwidth but also become a security risk by opening ports to listen to.</a:t>
            </a:r>
            <a:endParaRPr>
              <a:solidFill>
                <a:schemeClr val="dk1"/>
              </a:solidFill>
            </a:endParaRPr>
          </a:p>
          <a:p>
            <a:pPr marL="0" lvl="0" indent="0" algn="l" rtl="0">
              <a:lnSpc>
                <a:spcPct val="115000"/>
              </a:lnSpc>
              <a:spcBef>
                <a:spcPts val="1200"/>
              </a:spcBef>
              <a:spcAft>
                <a:spcPts val="1200"/>
              </a:spcAft>
              <a:buNone/>
            </a:pPr>
            <a:r>
              <a:rPr lang="en">
                <a:solidFill>
                  <a:schemeClr val="dk1"/>
                </a:solidFill>
              </a:rPr>
              <a:t>They may require special permissions for their functionality. These can pose security risks if they are compromised through malware, which can then potentially run theses rogue processes as administrators</a:t>
            </a:r>
            <a:endParaRPr/>
          </a:p>
        </p:txBody>
      </p:sp>
      <p:pic>
        <p:nvPicPr>
          <p:cNvPr id="3213" name="Google Shape;3213;p175"/>
          <p:cNvPicPr preferRelativeResize="0"/>
          <p:nvPr/>
        </p:nvPicPr>
        <p:blipFill rotWithShape="1">
          <a:blip r:embed="rId4">
            <a:alphaModFix/>
          </a:blip>
          <a:srcRect t="1774" b="1765"/>
          <a:stretch/>
        </p:blipFill>
        <p:spPr>
          <a:xfrm>
            <a:off x="604999" y="1355800"/>
            <a:ext cx="261900" cy="202335"/>
          </a:xfrm>
          <a:prstGeom prst="rect">
            <a:avLst/>
          </a:prstGeom>
          <a:noFill/>
          <a:ln>
            <a:noFill/>
          </a:ln>
        </p:spPr>
      </p:pic>
      <p:pic>
        <p:nvPicPr>
          <p:cNvPr id="3214" name="Google Shape;3214;p175"/>
          <p:cNvPicPr preferRelativeResize="0"/>
          <p:nvPr/>
        </p:nvPicPr>
        <p:blipFill rotWithShape="1">
          <a:blip r:embed="rId4">
            <a:alphaModFix/>
          </a:blip>
          <a:srcRect t="1774" b="1765"/>
          <a:stretch/>
        </p:blipFill>
        <p:spPr>
          <a:xfrm>
            <a:off x="604999" y="2042225"/>
            <a:ext cx="261900" cy="202335"/>
          </a:xfrm>
          <a:prstGeom prst="rect">
            <a:avLst/>
          </a:prstGeom>
          <a:noFill/>
          <a:ln>
            <a:noFill/>
          </a:ln>
        </p:spPr>
      </p:pic>
      <p:pic>
        <p:nvPicPr>
          <p:cNvPr id="3215" name="Google Shape;3215;p175"/>
          <p:cNvPicPr preferRelativeResize="0"/>
          <p:nvPr/>
        </p:nvPicPr>
        <p:blipFill rotWithShape="1">
          <a:blip r:embed="rId4">
            <a:alphaModFix/>
          </a:blip>
          <a:srcRect t="1774" b="1765"/>
          <a:stretch/>
        </p:blipFill>
        <p:spPr>
          <a:xfrm>
            <a:off x="604999" y="2686050"/>
            <a:ext cx="261900" cy="202335"/>
          </a:xfrm>
          <a:prstGeom prst="rect">
            <a:avLst/>
          </a:prstGeom>
          <a:noFill/>
          <a:ln>
            <a:noFill/>
          </a:ln>
        </p:spPr>
      </p:pic>
      <p:pic>
        <p:nvPicPr>
          <p:cNvPr id="3216" name="Google Shape;3216;p175"/>
          <p:cNvPicPr preferRelativeResize="0"/>
          <p:nvPr/>
        </p:nvPicPr>
        <p:blipFill rotWithShape="1">
          <a:blip r:embed="rId4">
            <a:alphaModFix/>
          </a:blip>
          <a:srcRect t="1774" b="1765"/>
          <a:stretch/>
        </p:blipFill>
        <p:spPr>
          <a:xfrm>
            <a:off x="604999" y="3845475"/>
            <a:ext cx="261900" cy="20233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0"/>
        <p:cNvGrpSpPr/>
        <p:nvPr/>
      </p:nvGrpSpPr>
      <p:grpSpPr>
        <a:xfrm>
          <a:off x="0" y="0"/>
          <a:ext cx="0" cy="0"/>
          <a:chOff x="0" y="0"/>
          <a:chExt cx="0" cy="0"/>
        </a:xfrm>
      </p:grpSpPr>
      <p:sp>
        <p:nvSpPr>
          <p:cNvPr id="3221" name="Google Shape;3221;p17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Command Prompt (CMD)</a:t>
            </a:r>
            <a:endParaRPr/>
          </a:p>
        </p:txBody>
      </p:sp>
      <p:sp>
        <p:nvSpPr>
          <p:cNvPr id="3222" name="Google Shape;3222;p1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223" name="Google Shape;3223;p17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224" name="Google Shape;3224;p1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5"/>
        <p:cNvGrpSpPr/>
        <p:nvPr/>
      </p:nvGrpSpPr>
      <p:grpSpPr>
        <a:xfrm>
          <a:off x="0" y="0"/>
          <a:ext cx="0" cy="0"/>
          <a:chOff x="0" y="0"/>
          <a:chExt cx="0" cy="0"/>
        </a:xfrm>
      </p:grpSpPr>
      <p:sp>
        <p:nvSpPr>
          <p:cNvPr id="3056" name="Google Shape;3056;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Class Objectives</a:t>
            </a:r>
            <a:endParaRPr/>
          </a:p>
        </p:txBody>
      </p:sp>
      <p:sp>
        <p:nvSpPr>
          <p:cNvPr id="3057" name="Google Shape;3057;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a:t>
            </a:r>
            <a:endParaRPr/>
          </a:p>
        </p:txBody>
      </p:sp>
      <p:sp>
        <p:nvSpPr>
          <p:cNvPr id="3058" name="Google Shape;3058;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3059" name="Google Shape;3059;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60" name="Google Shape;3060;p15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Leverage the Windows Command Prompt (CMD) to navigate and manage directories and files. </a:t>
            </a:r>
            <a:endParaRPr/>
          </a:p>
        </p:txBody>
      </p:sp>
      <p:sp>
        <p:nvSpPr>
          <p:cNvPr id="3061" name="Google Shape;3061;p15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wmic and Task Manager to manage processes and retrieve system info.</a:t>
            </a:r>
            <a:endParaRPr/>
          </a:p>
        </p:txBody>
      </p:sp>
      <p:sp>
        <p:nvSpPr>
          <p:cNvPr id="3062" name="Google Shape;3062;p15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Create, manage, and view user information using the command-line tool </a:t>
            </a:r>
            <a:r>
              <a:rPr lang="en" b="1">
                <a:latin typeface="Inconsolata"/>
                <a:ea typeface="Inconsolata"/>
                <a:cs typeface="Inconsolata"/>
                <a:sym typeface="Inconsolata"/>
              </a:rPr>
              <a:t>net</a:t>
            </a:r>
            <a:r>
              <a:rPr lang="en"/>
              <a:t>.</a:t>
            </a:r>
            <a:endParaRPr/>
          </a:p>
        </p:txBody>
      </p:sp>
      <p:sp>
        <p:nvSpPr>
          <p:cNvPr id="3063" name="Google Shape;3063;p15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rgbClr val="24292E"/>
                </a:solidFill>
              </a:rPr>
              <a:t>Manage password policies using </a:t>
            </a:r>
            <a:r>
              <a:rPr lang="en" b="1">
                <a:solidFill>
                  <a:srgbClr val="24292E"/>
                </a:solidFill>
                <a:latin typeface="Inconsolata"/>
                <a:ea typeface="Inconsolata"/>
                <a:cs typeface="Inconsolata"/>
                <a:sym typeface="Inconsolata"/>
              </a:rPr>
              <a:t>gpedit</a:t>
            </a:r>
            <a:r>
              <a:rPr lang="en">
                <a:solidFill>
                  <a:srgbClr val="24292E"/>
                </a:solidFill>
              </a:rPr>
              <a:t>.</a:t>
            </a:r>
            <a:endParaRPr/>
          </a:p>
        </p:txBody>
      </p:sp>
      <p:sp>
        <p:nvSpPr>
          <p:cNvPr id="3064" name="Google Shape;3064;p15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Schedule tasks using Task Scheduler.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28"/>
        <p:cNvGrpSpPr/>
        <p:nvPr/>
      </p:nvGrpSpPr>
      <p:grpSpPr>
        <a:xfrm>
          <a:off x="0" y="0"/>
          <a:ext cx="0" cy="0"/>
          <a:chOff x="0" y="0"/>
          <a:chExt cx="0" cy="0"/>
        </a:xfrm>
      </p:grpSpPr>
      <p:sp>
        <p:nvSpPr>
          <p:cNvPr id="3229" name="Google Shape;3229;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Directory and File Structure</a:t>
            </a:r>
            <a:endParaRPr/>
          </a:p>
        </p:txBody>
      </p:sp>
      <p:sp>
        <p:nvSpPr>
          <p:cNvPr id="3230" name="Google Shape;3230;p177"/>
          <p:cNvSpPr txBox="1">
            <a:spLocks noGrp="1"/>
          </p:cNvSpPr>
          <p:nvPr>
            <p:ph type="subTitle" idx="1"/>
          </p:nvPr>
        </p:nvSpPr>
        <p:spPr>
          <a:xfrm>
            <a:off x="0" y="675975"/>
            <a:ext cx="56280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default Windows directory structure:</a:t>
            </a:r>
            <a:endParaRPr/>
          </a:p>
        </p:txBody>
      </p:sp>
      <p:sp>
        <p:nvSpPr>
          <p:cNvPr id="3231" name="Google Shape;3231;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232" name="Google Shape;3232;p177"/>
          <p:cNvSpPr txBox="1">
            <a:spLocks noGrp="1"/>
          </p:cNvSpPr>
          <p:nvPr>
            <p:ph type="body" idx="3"/>
          </p:nvPr>
        </p:nvSpPr>
        <p:spPr>
          <a:xfrm>
            <a:off x="-12300" y="1159500"/>
            <a:ext cx="9168600" cy="3578100"/>
          </a:xfrm>
          <a:prstGeom prst="rect">
            <a:avLst/>
          </a:prstGeom>
          <a:solidFill>
            <a:srgbClr val="F3F3F3"/>
          </a:solidFill>
          <a:effectLst>
            <a:outerShdw blurRad="157163" dist="9525" algn="bl" rotWithShape="0">
              <a:srgbClr val="000000">
                <a:alpha val="19000"/>
              </a:srgbClr>
            </a:outerShdw>
          </a:effectLst>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endParaRPr sz="10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C:\</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PerfLogs\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 Files\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 Files (x86)\</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ProgramData\ [hidden folder]</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Users\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[username]\</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Desktop\</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Documents\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Windows\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System32\</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Config\</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Drivers\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etc\</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└──hosts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└──networks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Spool</a:t>
            </a:r>
            <a:endParaRPr sz="1200" b="1">
              <a:solidFill>
                <a:srgbClr val="24292E"/>
              </a:solidFill>
              <a:latin typeface="Inconsolata"/>
              <a:ea typeface="Inconsolata"/>
              <a:cs typeface="Inconsolata"/>
              <a:sym typeface="Inconsolata"/>
            </a:endParaRPr>
          </a:p>
          <a:p>
            <a:pPr marL="914400" marR="152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Temp</a:t>
            </a:r>
            <a:endParaRPr sz="1200" b="1">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36"/>
        <p:cNvGrpSpPr/>
        <p:nvPr/>
      </p:nvGrpSpPr>
      <p:grpSpPr>
        <a:xfrm>
          <a:off x="0" y="0"/>
          <a:ext cx="0" cy="0"/>
          <a:chOff x="0" y="0"/>
          <a:chExt cx="0" cy="0"/>
        </a:xfrm>
      </p:grpSpPr>
      <p:sp>
        <p:nvSpPr>
          <p:cNvPr id="3237" name="Google Shape;3237;p1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Directory and File Structure</a:t>
            </a:r>
            <a:endParaRPr/>
          </a:p>
        </p:txBody>
      </p:sp>
      <p:sp>
        <p:nvSpPr>
          <p:cNvPr id="3238" name="Google Shape;3238;p178"/>
          <p:cNvSpPr txBox="1">
            <a:spLocks noGrp="1"/>
          </p:cNvSpPr>
          <p:nvPr>
            <p:ph type="subTitle" idx="1"/>
          </p:nvPr>
        </p:nvSpPr>
        <p:spPr>
          <a:xfrm>
            <a:off x="0" y="675975"/>
            <a:ext cx="56280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default Windows directory structure:</a:t>
            </a:r>
            <a:endParaRPr/>
          </a:p>
        </p:txBody>
      </p:sp>
      <p:sp>
        <p:nvSpPr>
          <p:cNvPr id="3239" name="Google Shape;3239;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240" name="Google Shape;3240;p178"/>
          <p:cNvSpPr txBox="1">
            <a:spLocks noGrp="1"/>
          </p:cNvSpPr>
          <p:nvPr>
            <p:ph type="body" idx="3"/>
          </p:nvPr>
        </p:nvSpPr>
        <p:spPr>
          <a:xfrm>
            <a:off x="-12300" y="1159500"/>
            <a:ext cx="9168600" cy="3578100"/>
          </a:xfrm>
          <a:prstGeom prst="rect">
            <a:avLst/>
          </a:prstGeom>
          <a:solidFill>
            <a:srgbClr val="F3F3F3"/>
          </a:solidFill>
          <a:effectLst>
            <a:outerShdw blurRad="157163" dist="9525" algn="bl" rotWithShape="0">
              <a:srgbClr val="000000">
                <a:alpha val="19000"/>
              </a:srgbClr>
            </a:outerShdw>
          </a:effectLst>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C:\ </a:t>
            </a:r>
            <a:r>
              <a:rPr lang="en" sz="1200">
                <a:solidFill>
                  <a:schemeClr val="dk1"/>
                </a:solidFill>
                <a:highlight>
                  <a:srgbClr val="FFD966"/>
                </a:highlight>
                <a:latin typeface="Inconsolata"/>
                <a:ea typeface="Inconsolata"/>
                <a:cs typeface="Inconsolata"/>
                <a:sym typeface="Inconsolata"/>
              </a:rPr>
              <a:t>(or whichever drive Windows is installed on) is the root drive.</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PerfLogs\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 Files\ </a:t>
            </a:r>
            <a:r>
              <a:rPr lang="en" sz="1200">
                <a:solidFill>
                  <a:schemeClr val="dk1"/>
                </a:solidFill>
                <a:highlight>
                  <a:srgbClr val="FFD966"/>
                </a:highlight>
                <a:latin typeface="Inconsolata"/>
                <a:ea typeface="Inconsolata"/>
                <a:cs typeface="Inconsolata"/>
                <a:sym typeface="Inconsolata"/>
              </a:rPr>
              <a:t>Where 64-bit applications are installed.</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 Files (x86)\ </a:t>
            </a:r>
            <a:r>
              <a:rPr lang="en" sz="1200">
                <a:solidFill>
                  <a:schemeClr val="dk1"/>
                </a:solidFill>
                <a:highlight>
                  <a:srgbClr val="FFD966"/>
                </a:highlight>
                <a:latin typeface="Inconsolata"/>
                <a:ea typeface="Inconsolata"/>
                <a:cs typeface="Inconsolata"/>
                <a:sym typeface="Inconsolata"/>
              </a:rPr>
              <a:t>Where 32-bit applications are installed. </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ProgramData\ [hidden folder] </a:t>
            </a:r>
            <a:r>
              <a:rPr lang="en" sz="1200">
                <a:solidFill>
                  <a:schemeClr val="dk1"/>
                </a:solidFill>
                <a:highlight>
                  <a:srgbClr val="FFD966"/>
                </a:highlight>
                <a:latin typeface="Inconsolata"/>
                <a:ea typeface="Inconsolata"/>
                <a:cs typeface="Inconsolata"/>
                <a:sym typeface="Inconsolata"/>
              </a:rPr>
              <a:t> Where applications-specific settings reside.</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Users\ </a:t>
            </a:r>
            <a:r>
              <a:rPr lang="en" sz="1200">
                <a:solidFill>
                  <a:schemeClr val="dk1"/>
                </a:solidFill>
                <a:highlight>
                  <a:srgbClr val="FFD966"/>
                </a:highlight>
                <a:latin typeface="Inconsolata"/>
                <a:ea typeface="Inconsolata"/>
                <a:cs typeface="Inconsolata"/>
                <a:sym typeface="Inconsolata"/>
              </a:rPr>
              <a:t>Directory of all users (similar to the Linux /home directory).</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[username]\ </a:t>
            </a:r>
            <a:r>
              <a:rPr lang="en" sz="1200">
                <a:solidFill>
                  <a:schemeClr val="dk1"/>
                </a:solidFill>
                <a:highlight>
                  <a:srgbClr val="FFD966"/>
                </a:highlight>
                <a:latin typeface="Inconsolata"/>
                <a:ea typeface="Inconsolata"/>
                <a:cs typeface="Inconsolata"/>
                <a:sym typeface="Inconsolata"/>
              </a:rPr>
              <a:t>Each specific user’s home folder.</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Desktop\ </a:t>
            </a:r>
            <a:r>
              <a:rPr lang="en" sz="1200">
                <a:solidFill>
                  <a:schemeClr val="dk1"/>
                </a:solidFill>
                <a:highlight>
                  <a:srgbClr val="FFD966"/>
                </a:highlight>
                <a:latin typeface="Inconsolata"/>
                <a:ea typeface="Inconsolata"/>
                <a:cs typeface="Inconsolata"/>
                <a:sym typeface="Inconsolata"/>
              </a:rPr>
              <a:t>The desktop and document folders for the current user.</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Documents\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Windows\ </a:t>
            </a:r>
            <a:r>
              <a:rPr lang="en" sz="1200">
                <a:solidFill>
                  <a:schemeClr val="dk1"/>
                </a:solidFill>
                <a:highlight>
                  <a:srgbClr val="FFD966"/>
                </a:highlight>
                <a:latin typeface="Inconsolata"/>
                <a:ea typeface="Inconsolata"/>
                <a:cs typeface="Inconsolata"/>
                <a:sym typeface="Inconsolata"/>
              </a:rPr>
              <a:t>Holds Windows-specific programs and libraries. </a:t>
            </a:r>
            <a:endParaRPr sz="1200" b="1">
              <a:solidFill>
                <a:srgbClr val="005CC5"/>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System32\</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Config\</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Drivers\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etc\</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└──hosts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└──networks</a:t>
            </a:r>
            <a:endParaRPr sz="1200" b="1">
              <a:solidFill>
                <a:srgbClr val="24292E"/>
              </a:solidFill>
              <a:latin typeface="Inconsolata"/>
              <a:ea typeface="Inconsolata"/>
              <a:cs typeface="Inconsolata"/>
              <a:sym typeface="Inconsolata"/>
            </a:endParaRPr>
          </a:p>
          <a:p>
            <a:pPr marL="914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Spool</a:t>
            </a:r>
            <a:endParaRPr sz="1200" b="1">
              <a:solidFill>
                <a:srgbClr val="24292E"/>
              </a:solidFill>
              <a:latin typeface="Inconsolata"/>
              <a:ea typeface="Inconsolata"/>
              <a:cs typeface="Inconsolata"/>
              <a:sym typeface="Inconsolata"/>
            </a:endParaRPr>
          </a:p>
          <a:p>
            <a:pPr marL="914400" marR="152400" lvl="0" indent="0" algn="l" rtl="0">
              <a:lnSpc>
                <a:spcPct val="100000"/>
              </a:lnSpc>
              <a:spcBef>
                <a:spcPts val="0"/>
              </a:spcBef>
              <a:spcAft>
                <a:spcPts val="0"/>
              </a:spcAft>
              <a:buNone/>
            </a:pPr>
            <a:r>
              <a:rPr lang="en" sz="1200" b="1">
                <a:solidFill>
                  <a:srgbClr val="005CC5"/>
                </a:solidFill>
                <a:latin typeface="Inconsolata"/>
                <a:ea typeface="Inconsolata"/>
                <a:cs typeface="Inconsolata"/>
                <a:sym typeface="Inconsolata"/>
              </a:rPr>
              <a:t>    └── Temp</a:t>
            </a:r>
            <a:endParaRPr sz="1200" b="1">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4"/>
        <p:cNvGrpSpPr/>
        <p:nvPr/>
      </p:nvGrpSpPr>
      <p:grpSpPr>
        <a:xfrm>
          <a:off x="0" y="0"/>
          <a:ext cx="0" cy="0"/>
          <a:chOff x="0" y="0"/>
          <a:chExt cx="0" cy="0"/>
        </a:xfrm>
      </p:grpSpPr>
      <p:pic>
        <p:nvPicPr>
          <p:cNvPr id="3245" name="Google Shape;3245;p179"/>
          <p:cNvPicPr preferRelativeResize="0"/>
          <p:nvPr/>
        </p:nvPicPr>
        <p:blipFill rotWithShape="1">
          <a:blip r:embed="rId3">
            <a:alphaModFix/>
          </a:blip>
          <a:srcRect l="18460" r="11107"/>
          <a:stretch/>
        </p:blipFill>
        <p:spPr>
          <a:xfrm>
            <a:off x="-2" y="0"/>
            <a:ext cx="9143999" cy="5143500"/>
          </a:xfrm>
          <a:prstGeom prst="rect">
            <a:avLst/>
          </a:prstGeom>
          <a:noFill/>
          <a:ln>
            <a:noFill/>
          </a:ln>
        </p:spPr>
      </p:pic>
      <p:sp>
        <p:nvSpPr>
          <p:cNvPr id="3246" name="Google Shape;3246;p179"/>
          <p:cNvSpPr txBox="1">
            <a:spLocks noGrp="1"/>
          </p:cNvSpPr>
          <p:nvPr>
            <p:ph type="title"/>
          </p:nvPr>
        </p:nvSpPr>
        <p:spPr>
          <a:xfrm>
            <a:off x="147100" y="440575"/>
            <a:ext cx="6719700" cy="3538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Remember environment variables from the bash programming unit?</a:t>
            </a:r>
            <a:endParaRPr sz="30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solidFill>
                <a:schemeClr val="dk1"/>
              </a:solidFill>
              <a:latin typeface="Roboto Light"/>
              <a:ea typeface="Roboto Light"/>
              <a:cs typeface="Roboto Light"/>
              <a:sym typeface="Roboto Light"/>
            </a:endParaRPr>
          </a:p>
          <a:p>
            <a:pPr marL="0" lvl="0" indent="0" algn="l" rtl="0">
              <a:spcBef>
                <a:spcPts val="300"/>
              </a:spcBef>
              <a:spcAft>
                <a:spcPts val="0"/>
              </a:spcAft>
              <a:buClr>
                <a:schemeClr val="dk1"/>
              </a:buClr>
              <a:buSzPts val="1100"/>
              <a:buFont typeface="Arial"/>
              <a:buNone/>
            </a:pPr>
            <a:r>
              <a:rPr lang="en" sz="2600">
                <a:solidFill>
                  <a:schemeClr val="dk1"/>
                </a:solidFill>
              </a:rPr>
              <a:t>In Windows, they work the same way— they’re preset by the system and usable in the command line and scripts. </a:t>
            </a:r>
            <a:endParaRPr sz="2600">
              <a:solidFill>
                <a:schemeClr val="dk1"/>
              </a:solidFill>
            </a:endParaRPr>
          </a:p>
          <a:p>
            <a:pPr marL="0" lvl="0" indent="0" algn="l" rtl="0">
              <a:spcBef>
                <a:spcPts val="1200"/>
              </a:spcBef>
              <a:spcAft>
                <a:spcPts val="0"/>
              </a:spcAft>
              <a:buClr>
                <a:schemeClr val="dk1"/>
              </a:buClr>
              <a:buSzPts val="1100"/>
              <a:buFont typeface="Arial"/>
              <a:buNone/>
            </a:pPr>
            <a:endParaRPr sz="2600">
              <a:solidFill>
                <a:schemeClr val="dk1"/>
              </a:solidFill>
            </a:endParaRPr>
          </a:p>
        </p:txBody>
      </p:sp>
      <p:sp>
        <p:nvSpPr>
          <p:cNvPr id="3247" name="Google Shape;3247;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51"/>
        <p:cNvGrpSpPr/>
        <p:nvPr/>
      </p:nvGrpSpPr>
      <p:grpSpPr>
        <a:xfrm>
          <a:off x="0" y="0"/>
          <a:ext cx="0" cy="0"/>
          <a:chOff x="0" y="0"/>
          <a:chExt cx="0" cy="0"/>
        </a:xfrm>
      </p:grpSpPr>
      <p:sp>
        <p:nvSpPr>
          <p:cNvPr id="3252" name="Google Shape;3252;p180"/>
          <p:cNvSpPr txBox="1">
            <a:spLocks noGrp="1"/>
          </p:cNvSpPr>
          <p:nvPr>
            <p:ph type="body" idx="3"/>
          </p:nvPr>
        </p:nvSpPr>
        <p:spPr>
          <a:xfrm>
            <a:off x="454750" y="1623250"/>
            <a:ext cx="3705000" cy="2970300"/>
          </a:xfrm>
          <a:prstGeom prst="rect">
            <a:avLst/>
          </a:prstGeom>
          <a:solidFill>
            <a:srgbClr val="F3F3F3"/>
          </a:solidFill>
          <a:effectLst>
            <a:outerShdw blurRad="157163" dist="9525" algn="bl" rotWithShape="0">
              <a:srgbClr val="000000">
                <a:alpha val="19000"/>
              </a:srgbClr>
            </a:outerShdw>
          </a:effectLst>
        </p:spPr>
        <p:txBody>
          <a:bodyPr spcFirstLastPara="1" wrap="square" lIns="457200" tIns="0" rIns="457200" bIns="914400" anchor="t" anchorCtr="0">
            <a:noAutofit/>
          </a:bodyPr>
          <a:lstStyle/>
          <a:p>
            <a:pPr marL="914400" marR="152400" lvl="0" indent="0" algn="l" rtl="0">
              <a:lnSpc>
                <a:spcPct val="100000"/>
              </a:lnSpc>
              <a:spcBef>
                <a:spcPts val="0"/>
              </a:spcBef>
              <a:spcAft>
                <a:spcPts val="0"/>
              </a:spcAft>
              <a:buNone/>
            </a:pPr>
            <a:endParaRPr sz="1200" b="1">
              <a:latin typeface="Inconsolata"/>
              <a:ea typeface="Inconsolata"/>
              <a:cs typeface="Inconsolata"/>
              <a:sym typeface="Inconsolata"/>
            </a:endParaRPr>
          </a:p>
        </p:txBody>
      </p:sp>
      <p:sp>
        <p:nvSpPr>
          <p:cNvPr id="3253" name="Google Shape;3253;p1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ENV Variables</a:t>
            </a:r>
            <a:endParaRPr/>
          </a:p>
        </p:txBody>
      </p:sp>
      <p:sp>
        <p:nvSpPr>
          <p:cNvPr id="3254" name="Google Shape;3254;p1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00" b="1"/>
              <a:t>Environment variables</a:t>
            </a:r>
            <a:r>
              <a:rPr lang="en" sz="1700"/>
              <a:t> (envvars) are special values that contain information about the system, such as the user's home directory or the system's program files directory.</a:t>
            </a:r>
            <a:endParaRPr sz="17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255" name="Google Shape;3255;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256" name="Google Shape;3256;p180"/>
          <p:cNvSpPr txBox="1">
            <a:spLocks noGrp="1"/>
          </p:cNvSpPr>
          <p:nvPr>
            <p:ph type="body" idx="3"/>
          </p:nvPr>
        </p:nvSpPr>
        <p:spPr>
          <a:xfrm>
            <a:off x="4380725" y="1688475"/>
            <a:ext cx="4488900" cy="3047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Envvars can be used for the following:</a:t>
            </a:r>
            <a:endParaRPr sz="1600"/>
          </a:p>
          <a:p>
            <a:pPr marL="457200" lvl="0" indent="-330200" algn="l" rtl="0">
              <a:spcBef>
                <a:spcPts val="800"/>
              </a:spcBef>
              <a:spcAft>
                <a:spcPts val="0"/>
              </a:spcAft>
              <a:buSzPts val="1600"/>
              <a:buChar char="●"/>
            </a:pPr>
            <a:r>
              <a:rPr lang="en" sz="1600"/>
              <a:t>Shortening long directory paths.</a:t>
            </a:r>
            <a:endParaRPr sz="1600"/>
          </a:p>
          <a:p>
            <a:pPr marL="457200" lvl="0" indent="-330200" algn="l" rtl="0">
              <a:spcBef>
                <a:spcPts val="1200"/>
              </a:spcBef>
              <a:spcAft>
                <a:spcPts val="0"/>
              </a:spcAft>
              <a:buSzPts val="1600"/>
              <a:buChar char="●"/>
            </a:pPr>
            <a:r>
              <a:rPr lang="en" sz="1600"/>
              <a:t>Grabbing the current time.</a:t>
            </a:r>
            <a:endParaRPr sz="1600"/>
          </a:p>
          <a:p>
            <a:pPr marL="457200" lvl="0" indent="-330200" algn="l" rtl="0">
              <a:spcBef>
                <a:spcPts val="1200"/>
              </a:spcBef>
              <a:spcAft>
                <a:spcPts val="0"/>
              </a:spcAft>
              <a:buSzPts val="1600"/>
              <a:buChar char="●"/>
            </a:pPr>
            <a:r>
              <a:rPr lang="en" sz="1600"/>
              <a:t>Finding the location of your system files.</a:t>
            </a:r>
            <a:endParaRPr sz="1600"/>
          </a:p>
          <a:p>
            <a:pPr marL="285750" lvl="0" indent="-95250" algn="l" rtl="0">
              <a:spcBef>
                <a:spcPts val="1200"/>
              </a:spcBef>
              <a:spcAft>
                <a:spcPts val="0"/>
              </a:spcAft>
              <a:buClr>
                <a:schemeClr val="dk1"/>
              </a:buClr>
              <a:buSzPts val="1100"/>
              <a:buFont typeface="Arial"/>
              <a:buNone/>
            </a:pPr>
            <a:endParaRPr sz="1600"/>
          </a:p>
          <a:p>
            <a:pPr marL="285750" lvl="0" indent="-95250" algn="l" rtl="0">
              <a:spcBef>
                <a:spcPts val="800"/>
              </a:spcBef>
              <a:spcAft>
                <a:spcPts val="800"/>
              </a:spcAft>
              <a:buNone/>
            </a:pPr>
            <a:endParaRPr sz="1600"/>
          </a:p>
        </p:txBody>
      </p:sp>
      <p:graphicFrame>
        <p:nvGraphicFramePr>
          <p:cNvPr id="3257" name="Google Shape;3257;p180"/>
          <p:cNvGraphicFramePr/>
          <p:nvPr/>
        </p:nvGraphicFramePr>
        <p:xfrm>
          <a:off x="454750" y="1623250"/>
          <a:ext cx="3704975" cy="3130385"/>
        </p:xfrm>
        <a:graphic>
          <a:graphicData uri="http://schemas.openxmlformats.org/drawingml/2006/table">
            <a:tbl>
              <a:tblPr>
                <a:noFill/>
                <a:tableStyleId>{BCA6B6F3-F441-44ED-8773-E77446BE6B7B}</a:tableStyleId>
              </a:tblPr>
              <a:tblGrid>
                <a:gridCol w="1965275">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tblGrid>
              <a:tr h="297025">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Environment Variables</a:t>
                      </a:r>
                      <a:endParaRPr sz="1200" b="1">
                        <a:solidFill>
                          <a:srgbClr val="FFFFFF"/>
                        </a:solidFill>
                        <a:latin typeface="Roboto"/>
                        <a:ea typeface="Roboto"/>
                        <a:cs typeface="Roboto"/>
                        <a:sym typeface="Roboto"/>
                      </a:endParaRPr>
                    </a:p>
                  </a:txBody>
                  <a:tcPr marL="91425" marR="91425" marT="45700" marB="45700">
                    <a:lnL w="9525" cap="flat" cmpd="sng">
                      <a:solidFill>
                        <a:srgbClr val="E44A3B"/>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Default Value</a:t>
                      </a:r>
                      <a:endParaRPr sz="1200" b="1">
                        <a:solidFill>
                          <a:srgbClr val="FFFFFF"/>
                        </a:solidFill>
                        <a:latin typeface="Roboto"/>
                        <a:ea typeface="Roboto"/>
                        <a:cs typeface="Roboto"/>
                        <a:sym typeface="Roboto"/>
                      </a:endParaRPr>
                    </a:p>
                  </a:txBody>
                  <a:tcPr marL="91425" marR="91425" marT="45700" marB="45700">
                    <a:lnL w="9525" cap="flat" cmpd="sng">
                      <a:solidFill>
                        <a:srgbClr val="FFFFFF"/>
                      </a:solidFill>
                      <a:prstDash val="solid"/>
                      <a:round/>
                      <a:headEnd type="none" w="sm" len="sm"/>
                      <a:tailEnd type="none" w="sm" len="sm"/>
                    </a:lnL>
                    <a:lnR w="9525" cap="flat" cmpd="sng">
                      <a:solidFill>
                        <a:srgbClr val="E44A3B"/>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%CD%</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directory</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%DATE%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date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%OS%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Windows</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 (x86)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%TIME%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time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%USERPROFILE%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C:\Users{username}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%SYSTEMDRIVE%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%SYSTEMROOT%</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C:\Windows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61"/>
        <p:cNvGrpSpPr/>
        <p:nvPr/>
      </p:nvGrpSpPr>
      <p:grpSpPr>
        <a:xfrm>
          <a:off x="0" y="0"/>
          <a:ext cx="0" cy="0"/>
          <a:chOff x="0" y="0"/>
          <a:chExt cx="0" cy="0"/>
        </a:xfrm>
      </p:grpSpPr>
      <p:sp>
        <p:nvSpPr>
          <p:cNvPr id="3262" name="Google Shape;3262;p181"/>
          <p:cNvSpPr txBox="1">
            <a:spLocks noGrp="1"/>
          </p:cNvSpPr>
          <p:nvPr>
            <p:ph type="body" idx="3"/>
          </p:nvPr>
        </p:nvSpPr>
        <p:spPr>
          <a:xfrm>
            <a:off x="454750" y="1623250"/>
            <a:ext cx="3705000" cy="2970300"/>
          </a:xfrm>
          <a:prstGeom prst="rect">
            <a:avLst/>
          </a:prstGeom>
          <a:solidFill>
            <a:srgbClr val="F3F3F3"/>
          </a:solidFill>
          <a:effectLst>
            <a:outerShdw blurRad="157163" dist="9525" algn="bl" rotWithShape="0">
              <a:srgbClr val="000000">
                <a:alpha val="19000"/>
              </a:srgbClr>
            </a:outerShdw>
          </a:effectLst>
        </p:spPr>
        <p:txBody>
          <a:bodyPr spcFirstLastPara="1" wrap="square" lIns="457200" tIns="0" rIns="457200" bIns="914400" anchor="t" anchorCtr="0">
            <a:noAutofit/>
          </a:bodyPr>
          <a:lstStyle/>
          <a:p>
            <a:pPr marL="914400" marR="152400" lvl="0" indent="0" algn="l" rtl="0">
              <a:lnSpc>
                <a:spcPct val="100000"/>
              </a:lnSpc>
              <a:spcBef>
                <a:spcPts val="0"/>
              </a:spcBef>
              <a:spcAft>
                <a:spcPts val="0"/>
              </a:spcAft>
              <a:buNone/>
            </a:pPr>
            <a:endParaRPr sz="1200" b="1">
              <a:latin typeface="Inconsolata"/>
              <a:ea typeface="Inconsolata"/>
              <a:cs typeface="Inconsolata"/>
              <a:sym typeface="Inconsolata"/>
            </a:endParaRPr>
          </a:p>
        </p:txBody>
      </p:sp>
      <p:sp>
        <p:nvSpPr>
          <p:cNvPr id="3263" name="Google Shape;3263;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ENV Variables</a:t>
            </a:r>
            <a:endParaRPr/>
          </a:p>
        </p:txBody>
      </p:sp>
      <p:sp>
        <p:nvSpPr>
          <p:cNvPr id="3264" name="Google Shape;3264;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Linux variables are designated with a </a:t>
            </a:r>
            <a:r>
              <a:rPr lang="en" sz="2000" b="1">
                <a:latin typeface="Inconsolata"/>
                <a:ea typeface="Inconsolata"/>
                <a:cs typeface="Inconsolata"/>
                <a:sym typeface="Inconsolata"/>
              </a:rPr>
              <a:t>$</a:t>
            </a:r>
            <a:r>
              <a:rPr lang="en"/>
              <a:t>, while Windows ENV variables </a:t>
            </a:r>
            <a:br>
              <a:rPr lang="en"/>
            </a:br>
            <a:r>
              <a:rPr lang="en"/>
              <a:t>are enclosed with </a:t>
            </a:r>
            <a:r>
              <a:rPr lang="en" sz="2000" b="1">
                <a:latin typeface="Inconsolata"/>
                <a:ea typeface="Inconsolata"/>
                <a:cs typeface="Inconsolata"/>
                <a:sym typeface="Inconsolata"/>
              </a:rPr>
              <a:t>%</a:t>
            </a:r>
            <a:r>
              <a:rPr lang="en"/>
              <a:t> signs. </a:t>
            </a:r>
            <a:endParaRPr/>
          </a:p>
        </p:txBody>
      </p:sp>
      <p:sp>
        <p:nvSpPr>
          <p:cNvPr id="3265" name="Google Shape;3265;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266" name="Google Shape;3266;p181"/>
          <p:cNvSpPr txBox="1">
            <a:spLocks noGrp="1"/>
          </p:cNvSpPr>
          <p:nvPr>
            <p:ph type="body" idx="3"/>
          </p:nvPr>
        </p:nvSpPr>
        <p:spPr>
          <a:xfrm>
            <a:off x="4380725" y="1688475"/>
            <a:ext cx="4488900" cy="3047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For example, to navigate to the 64-bit </a:t>
            </a:r>
            <a:r>
              <a:rPr lang="en" sz="1700" b="1">
                <a:latin typeface="Inconsolata"/>
                <a:ea typeface="Inconsolata"/>
                <a:cs typeface="Inconsolata"/>
                <a:sym typeface="Inconsolata"/>
              </a:rPr>
              <a:t>Program Files</a:t>
            </a:r>
            <a:r>
              <a:rPr lang="en" sz="1600"/>
              <a:t> folder, we run:</a:t>
            </a:r>
            <a:endParaRPr sz="1600"/>
          </a:p>
          <a:p>
            <a:pPr marL="400050" lvl="0" indent="-196850" algn="l" rtl="0">
              <a:spcBef>
                <a:spcPts val="800"/>
              </a:spcBef>
              <a:spcAft>
                <a:spcPts val="0"/>
              </a:spcAft>
              <a:buSzPts val="1600"/>
              <a:buFont typeface="Inconsolata"/>
              <a:buChar char="●"/>
            </a:pPr>
            <a:r>
              <a:rPr lang="en" sz="1600" b="1">
                <a:latin typeface="Inconsolata"/>
                <a:ea typeface="Inconsolata"/>
                <a:cs typeface="Inconsolata"/>
                <a:sym typeface="Inconsolata"/>
              </a:rPr>
              <a:t>cd %ProgramFiles%</a:t>
            </a:r>
            <a:endParaRPr sz="1600" b="1">
              <a:latin typeface="Inconsolata"/>
              <a:ea typeface="Inconsolata"/>
              <a:cs typeface="Inconsolata"/>
              <a:sym typeface="Inconsolata"/>
            </a:endParaRPr>
          </a:p>
          <a:p>
            <a:pPr marL="0" lvl="0" indent="0" algn="l" rtl="0">
              <a:spcBef>
                <a:spcPts val="800"/>
              </a:spcBef>
              <a:spcAft>
                <a:spcPts val="0"/>
              </a:spcAft>
              <a:buNone/>
            </a:pPr>
            <a:r>
              <a:rPr lang="en" sz="1600"/>
              <a:t>We can combine ENV variables with regular directory names:</a:t>
            </a:r>
            <a:endParaRPr sz="1600"/>
          </a:p>
          <a:p>
            <a:pPr marL="400050" lvl="0" indent="-196850" algn="l" rtl="0">
              <a:lnSpc>
                <a:spcPct val="150000"/>
              </a:lnSpc>
              <a:spcBef>
                <a:spcPts val="800"/>
              </a:spcBef>
              <a:spcAft>
                <a:spcPts val="0"/>
              </a:spcAft>
              <a:buSzPts val="1600"/>
              <a:buFont typeface="Inconsolata"/>
              <a:buChar char="●"/>
            </a:pPr>
            <a:r>
              <a:rPr lang="en" sz="1600" b="1">
                <a:latin typeface="Inconsolata"/>
                <a:ea typeface="Inconsolata"/>
                <a:cs typeface="Inconsolata"/>
                <a:sym typeface="Inconsolata"/>
              </a:rPr>
              <a:t>cd %USERPROFILE%\Desktop</a:t>
            </a:r>
            <a:endParaRPr sz="1600" b="1">
              <a:latin typeface="Inconsolata"/>
              <a:ea typeface="Inconsolata"/>
              <a:cs typeface="Inconsolata"/>
              <a:sym typeface="Inconsolata"/>
            </a:endParaRPr>
          </a:p>
          <a:p>
            <a:pPr marL="285750" lvl="0" indent="-95250" algn="l" rtl="0">
              <a:spcBef>
                <a:spcPts val="0"/>
              </a:spcBef>
              <a:spcAft>
                <a:spcPts val="800"/>
              </a:spcAft>
              <a:buNone/>
            </a:pPr>
            <a:r>
              <a:rPr lang="en" sz="1600"/>
              <a:t>This would send us to the desktop </a:t>
            </a:r>
            <a:br>
              <a:rPr lang="en" sz="1600"/>
            </a:br>
            <a:r>
              <a:rPr lang="en" sz="1600"/>
              <a:t>of the current user. </a:t>
            </a:r>
            <a:endParaRPr sz="1600"/>
          </a:p>
        </p:txBody>
      </p:sp>
      <p:graphicFrame>
        <p:nvGraphicFramePr>
          <p:cNvPr id="3267" name="Google Shape;3267;p181"/>
          <p:cNvGraphicFramePr/>
          <p:nvPr/>
        </p:nvGraphicFramePr>
        <p:xfrm>
          <a:off x="454750" y="1623250"/>
          <a:ext cx="3704975" cy="3130385"/>
        </p:xfrm>
        <a:graphic>
          <a:graphicData uri="http://schemas.openxmlformats.org/drawingml/2006/table">
            <a:tbl>
              <a:tblPr>
                <a:noFill/>
                <a:tableStyleId>{BCA6B6F3-F441-44ED-8773-E77446BE6B7B}</a:tableStyleId>
              </a:tblPr>
              <a:tblGrid>
                <a:gridCol w="1965275">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tblGrid>
              <a:tr h="297025">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Environment Variables</a:t>
                      </a:r>
                      <a:endParaRPr sz="1200" b="1">
                        <a:solidFill>
                          <a:srgbClr val="FFFFFF"/>
                        </a:solidFill>
                        <a:latin typeface="Roboto"/>
                        <a:ea typeface="Roboto"/>
                        <a:cs typeface="Roboto"/>
                        <a:sym typeface="Roboto"/>
                      </a:endParaRPr>
                    </a:p>
                  </a:txBody>
                  <a:tcPr marL="91425" marR="91425" marT="45700" marB="45700">
                    <a:lnL w="9525" cap="flat" cmpd="sng">
                      <a:solidFill>
                        <a:srgbClr val="E44A3B"/>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Default Value</a:t>
                      </a:r>
                      <a:endParaRPr sz="1200" b="1">
                        <a:solidFill>
                          <a:srgbClr val="FFFFFF"/>
                        </a:solidFill>
                        <a:latin typeface="Roboto"/>
                        <a:ea typeface="Roboto"/>
                        <a:cs typeface="Roboto"/>
                        <a:sym typeface="Roboto"/>
                      </a:endParaRPr>
                    </a:p>
                  </a:txBody>
                  <a:tcPr marL="91425" marR="91425" marT="45700" marB="45700">
                    <a:lnL w="9525" cap="flat" cmpd="sng">
                      <a:solidFill>
                        <a:srgbClr val="FFFFFF"/>
                      </a:solidFill>
                      <a:prstDash val="solid"/>
                      <a:round/>
                      <a:headEnd type="none" w="sm" len="sm"/>
                      <a:tailEnd type="none" w="sm" len="sm"/>
                    </a:lnL>
                    <a:lnR w="9525" cap="flat" cmpd="sng">
                      <a:solidFill>
                        <a:srgbClr val="E44A3B"/>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%CD%</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directory</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%DATE%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date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%OS%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Windows</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 (x86)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%TIME%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time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%USERPROFILE%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C:\Users{username}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%SYSTEMDRIVE%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%SYSTEMROOT%</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C:\Windows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71"/>
        <p:cNvGrpSpPr/>
        <p:nvPr/>
      </p:nvGrpSpPr>
      <p:grpSpPr>
        <a:xfrm>
          <a:off x="0" y="0"/>
          <a:ext cx="0" cy="0"/>
          <a:chOff x="0" y="0"/>
          <a:chExt cx="0" cy="0"/>
        </a:xfrm>
      </p:grpSpPr>
      <p:sp>
        <p:nvSpPr>
          <p:cNvPr id="3272" name="Google Shape;3272;p182"/>
          <p:cNvSpPr txBox="1">
            <a:spLocks noGrp="1"/>
          </p:cNvSpPr>
          <p:nvPr>
            <p:ph type="body" idx="3"/>
          </p:nvPr>
        </p:nvSpPr>
        <p:spPr>
          <a:xfrm>
            <a:off x="454750" y="1623250"/>
            <a:ext cx="3705000" cy="2970300"/>
          </a:xfrm>
          <a:prstGeom prst="rect">
            <a:avLst/>
          </a:prstGeom>
          <a:solidFill>
            <a:srgbClr val="F3F3F3"/>
          </a:solidFill>
          <a:effectLst>
            <a:outerShdw blurRad="157163" dist="9525" algn="bl" rotWithShape="0">
              <a:srgbClr val="000000">
                <a:alpha val="19000"/>
              </a:srgbClr>
            </a:outerShdw>
          </a:effectLst>
        </p:spPr>
        <p:txBody>
          <a:bodyPr spcFirstLastPara="1" wrap="square" lIns="457200" tIns="0" rIns="457200" bIns="914400" anchor="t" anchorCtr="0">
            <a:noAutofit/>
          </a:bodyPr>
          <a:lstStyle/>
          <a:p>
            <a:pPr marL="914400" marR="152400" lvl="0" indent="0" algn="l" rtl="0">
              <a:lnSpc>
                <a:spcPct val="100000"/>
              </a:lnSpc>
              <a:spcBef>
                <a:spcPts val="0"/>
              </a:spcBef>
              <a:spcAft>
                <a:spcPts val="0"/>
              </a:spcAft>
              <a:buNone/>
            </a:pPr>
            <a:endParaRPr sz="1200" b="1">
              <a:latin typeface="Inconsolata"/>
              <a:ea typeface="Inconsolata"/>
              <a:cs typeface="Inconsolata"/>
              <a:sym typeface="Inconsolata"/>
            </a:endParaRPr>
          </a:p>
        </p:txBody>
      </p:sp>
      <p:sp>
        <p:nvSpPr>
          <p:cNvPr id="3273" name="Google Shape;3273;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ENV Variables</a:t>
            </a:r>
            <a:endParaRPr/>
          </a:p>
        </p:txBody>
      </p:sp>
      <p:sp>
        <p:nvSpPr>
          <p:cNvPr id="3274" name="Google Shape;3274;p1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combine environment variables with regular directory names:</a:t>
            </a:r>
            <a:endParaRPr/>
          </a:p>
        </p:txBody>
      </p:sp>
      <p:sp>
        <p:nvSpPr>
          <p:cNvPr id="3275" name="Google Shape;3275;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276" name="Google Shape;3276;p182"/>
          <p:cNvSpPr txBox="1">
            <a:spLocks noGrp="1"/>
          </p:cNvSpPr>
          <p:nvPr>
            <p:ph type="body" idx="3"/>
          </p:nvPr>
        </p:nvSpPr>
        <p:spPr>
          <a:xfrm>
            <a:off x="4380725" y="1688475"/>
            <a:ext cx="4488900" cy="3047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solidFill>
                  <a:srgbClr val="0B5394"/>
                </a:solidFill>
                <a:latin typeface="Inconsolata"/>
                <a:ea typeface="Inconsolata"/>
                <a:cs typeface="Inconsolata"/>
                <a:sym typeface="Inconsolata"/>
              </a:rPr>
              <a:t>cd %USERPROFILE%\Desktop</a:t>
            </a:r>
            <a:r>
              <a:rPr lang="en" sz="1800">
                <a:solidFill>
                  <a:srgbClr val="0B5394"/>
                </a:solidFill>
                <a:highlight>
                  <a:srgbClr val="000000"/>
                </a:highlight>
              </a:rPr>
              <a:t> </a:t>
            </a:r>
            <a:br>
              <a:rPr lang="en" sz="1800">
                <a:solidFill>
                  <a:srgbClr val="0B5394"/>
                </a:solidFill>
                <a:highlight>
                  <a:srgbClr val="000000"/>
                </a:highlight>
              </a:rPr>
            </a:br>
            <a:endParaRPr sz="1800">
              <a:solidFill>
                <a:srgbClr val="0B5394"/>
              </a:solidFill>
              <a:highlight>
                <a:srgbClr val="000000"/>
              </a:highlight>
            </a:endParaRPr>
          </a:p>
          <a:p>
            <a:pPr marL="457200" lvl="0" indent="-330200" algn="l" rtl="0">
              <a:spcBef>
                <a:spcPts val="800"/>
              </a:spcBef>
              <a:spcAft>
                <a:spcPts val="0"/>
              </a:spcAft>
              <a:buSzPts val="1600"/>
              <a:buChar char="●"/>
            </a:pPr>
            <a:r>
              <a:rPr lang="en" sz="1600" b="1">
                <a:latin typeface="Inconsolata"/>
                <a:ea typeface="Inconsolata"/>
                <a:cs typeface="Inconsolata"/>
                <a:sym typeface="Inconsolata"/>
              </a:rPr>
              <a:t>USERPROFILE%</a:t>
            </a:r>
            <a:r>
              <a:rPr lang="en" sz="1600"/>
              <a:t> is a variable assigned to the value of the current user's home directory. </a:t>
            </a:r>
            <a:endParaRPr sz="1600"/>
          </a:p>
          <a:p>
            <a:pPr marL="457200" lvl="0" indent="-330200" algn="l" rtl="0">
              <a:spcBef>
                <a:spcPts val="1200"/>
              </a:spcBef>
              <a:spcAft>
                <a:spcPts val="0"/>
              </a:spcAft>
              <a:buSzPts val="1600"/>
              <a:buChar char="●"/>
            </a:pPr>
            <a:r>
              <a:rPr lang="en" sz="1600"/>
              <a:t>This is the same as </a:t>
            </a:r>
            <a:r>
              <a:rPr lang="en" sz="1600" b="1">
                <a:latin typeface="Inconsolata"/>
                <a:ea typeface="Inconsolata"/>
                <a:cs typeface="Inconsolata"/>
                <a:sym typeface="Inconsolata"/>
              </a:rPr>
              <a:t>$HOME</a:t>
            </a:r>
            <a:r>
              <a:rPr lang="en" sz="1600"/>
              <a:t> in Linux.</a:t>
            </a:r>
            <a:endParaRPr sz="1600"/>
          </a:p>
        </p:txBody>
      </p:sp>
      <p:graphicFrame>
        <p:nvGraphicFramePr>
          <p:cNvPr id="3277" name="Google Shape;3277;p182"/>
          <p:cNvGraphicFramePr/>
          <p:nvPr/>
        </p:nvGraphicFramePr>
        <p:xfrm>
          <a:off x="454750" y="1623250"/>
          <a:ext cx="3704975" cy="3130385"/>
        </p:xfrm>
        <a:graphic>
          <a:graphicData uri="http://schemas.openxmlformats.org/drawingml/2006/table">
            <a:tbl>
              <a:tblPr>
                <a:noFill/>
                <a:tableStyleId>{BCA6B6F3-F441-44ED-8773-E77446BE6B7B}</a:tableStyleId>
              </a:tblPr>
              <a:tblGrid>
                <a:gridCol w="1965275">
                  <a:extLst>
                    <a:ext uri="{9D8B030D-6E8A-4147-A177-3AD203B41FA5}">
                      <a16:colId xmlns:a16="http://schemas.microsoft.com/office/drawing/2014/main" val="20000"/>
                    </a:ext>
                  </a:extLst>
                </a:gridCol>
                <a:gridCol w="1739700">
                  <a:extLst>
                    <a:ext uri="{9D8B030D-6E8A-4147-A177-3AD203B41FA5}">
                      <a16:colId xmlns:a16="http://schemas.microsoft.com/office/drawing/2014/main" val="20001"/>
                    </a:ext>
                  </a:extLst>
                </a:gridCol>
              </a:tblGrid>
              <a:tr h="297025">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Environment Variables</a:t>
                      </a:r>
                      <a:endParaRPr sz="1200" b="1">
                        <a:solidFill>
                          <a:srgbClr val="FFFFFF"/>
                        </a:solidFill>
                        <a:latin typeface="Roboto"/>
                        <a:ea typeface="Roboto"/>
                        <a:cs typeface="Roboto"/>
                        <a:sym typeface="Roboto"/>
                      </a:endParaRPr>
                    </a:p>
                  </a:txBody>
                  <a:tcPr marL="91425" marR="91425" marT="45700" marB="45700">
                    <a:lnL w="9525" cap="flat" cmpd="sng">
                      <a:solidFill>
                        <a:srgbClr val="E44A3B"/>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sz="1200" b="1">
                          <a:solidFill>
                            <a:srgbClr val="FFFFFF"/>
                          </a:solidFill>
                          <a:latin typeface="Roboto"/>
                          <a:ea typeface="Roboto"/>
                          <a:cs typeface="Roboto"/>
                          <a:sym typeface="Roboto"/>
                        </a:rPr>
                        <a:t>Default Value</a:t>
                      </a:r>
                      <a:endParaRPr sz="1200" b="1">
                        <a:solidFill>
                          <a:srgbClr val="FFFFFF"/>
                        </a:solidFill>
                        <a:latin typeface="Roboto"/>
                        <a:ea typeface="Roboto"/>
                        <a:cs typeface="Roboto"/>
                        <a:sym typeface="Roboto"/>
                      </a:endParaRPr>
                    </a:p>
                  </a:txBody>
                  <a:tcPr marL="91425" marR="91425" marT="45700" marB="45700">
                    <a:lnL w="9525" cap="flat" cmpd="sng">
                      <a:solidFill>
                        <a:srgbClr val="FFFFFF"/>
                      </a:solidFill>
                      <a:prstDash val="solid"/>
                      <a:round/>
                      <a:headEnd type="none" w="sm" len="sm"/>
                      <a:tailEnd type="none" w="sm" len="sm"/>
                    </a:lnL>
                    <a:lnR w="9525" cap="flat" cmpd="sng">
                      <a:solidFill>
                        <a:srgbClr val="E44A3B"/>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extLst>
                  <a:ext uri="{0D108BD9-81ED-4DB2-BD59-A6C34878D82A}">
                    <a16:rowId xmlns:a16="http://schemas.microsoft.com/office/drawing/2014/main" val="10000"/>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%CD%</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directory</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%DATE%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date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%OS%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Windows</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%ProgramFiles(x86)%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C:\Program Files (x86)</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%TIME%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Current time</a:t>
                      </a:r>
                      <a:endParaRPr sz="1200">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%USERPROFILE%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C:\Users{username}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%SYSTEMDRIVE%</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97025">
                <a:tc>
                  <a:txBody>
                    <a:bodyPr/>
                    <a:lstStyle/>
                    <a:p>
                      <a:pPr marL="0" lvl="0" indent="0" algn="l" rtl="0">
                        <a:spcBef>
                          <a:spcPts val="0"/>
                        </a:spcBef>
                        <a:spcAft>
                          <a:spcPts val="0"/>
                        </a:spcAft>
                        <a:buNone/>
                      </a:pPr>
                      <a:r>
                        <a:rPr lang="en" sz="1200">
                          <a:latin typeface="Inconsolata"/>
                          <a:ea typeface="Inconsolata"/>
                          <a:cs typeface="Inconsolata"/>
                          <a:sym typeface="Inconsolata"/>
                        </a:rPr>
                        <a:t>%SYSTEMROOT%</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C:\Windows</a:t>
                      </a:r>
                      <a:endParaRPr sz="1200">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81"/>
        <p:cNvGrpSpPr/>
        <p:nvPr/>
      </p:nvGrpSpPr>
      <p:grpSpPr>
        <a:xfrm>
          <a:off x="0" y="0"/>
          <a:ext cx="0" cy="0"/>
          <a:chOff x="0" y="0"/>
          <a:chExt cx="0" cy="0"/>
        </a:xfrm>
      </p:grpSpPr>
      <p:sp>
        <p:nvSpPr>
          <p:cNvPr id="3282" name="Google Shape;3282;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Prompt (CMD) </a:t>
            </a:r>
            <a:endParaRPr/>
          </a:p>
        </p:txBody>
      </p:sp>
      <p:sp>
        <p:nvSpPr>
          <p:cNvPr id="3283" name="Google Shape;3283;p183"/>
          <p:cNvSpPr txBox="1">
            <a:spLocks noGrp="1"/>
          </p:cNvSpPr>
          <p:nvPr>
            <p:ph type="subTitle" idx="1"/>
          </p:nvPr>
        </p:nvSpPr>
        <p:spPr>
          <a:xfrm>
            <a:off x="0" y="675975"/>
            <a:ext cx="8869800" cy="70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Windows Command Prompt (CMD or </a:t>
            </a:r>
            <a:r>
              <a:rPr lang="en" b="1">
                <a:solidFill>
                  <a:schemeClr val="dk1"/>
                </a:solidFill>
                <a:latin typeface="Inconsolata"/>
                <a:ea typeface="Inconsolata"/>
                <a:cs typeface="Inconsolata"/>
                <a:sym typeface="Inconsolata"/>
              </a:rPr>
              <a:t>cmd.exe</a:t>
            </a:r>
            <a:r>
              <a:rPr lang="en">
                <a:solidFill>
                  <a:schemeClr val="dk1"/>
                </a:solidFill>
              </a:rPr>
              <a:t>), is the command-line interface for Windows, comparable to a Unix shell, such as Bash for Linux.</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3284" name="Google Shape;3284;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graphicFrame>
        <p:nvGraphicFramePr>
          <p:cNvPr id="3285" name="Google Shape;3285;p183"/>
          <p:cNvGraphicFramePr/>
          <p:nvPr/>
        </p:nvGraphicFramePr>
        <p:xfrm>
          <a:off x="2725450" y="1524313"/>
          <a:ext cx="6072550" cy="3295460"/>
        </p:xfrm>
        <a:graphic>
          <a:graphicData uri="http://schemas.openxmlformats.org/drawingml/2006/table">
            <a:tbl>
              <a:tblPr>
                <a:noFill/>
                <a:tableStyleId>{BCA6B6F3-F441-44ED-8773-E77446BE6B7B}</a:tableStyleId>
              </a:tblPr>
              <a:tblGrid>
                <a:gridCol w="1531550">
                  <a:extLst>
                    <a:ext uri="{9D8B030D-6E8A-4147-A177-3AD203B41FA5}">
                      <a16:colId xmlns:a16="http://schemas.microsoft.com/office/drawing/2014/main" val="20000"/>
                    </a:ext>
                  </a:extLst>
                </a:gridCol>
                <a:gridCol w="2722450">
                  <a:extLst>
                    <a:ext uri="{9D8B030D-6E8A-4147-A177-3AD203B41FA5}">
                      <a16:colId xmlns:a16="http://schemas.microsoft.com/office/drawing/2014/main" val="20001"/>
                    </a:ext>
                  </a:extLst>
                </a:gridCol>
                <a:gridCol w="1818550">
                  <a:extLst>
                    <a:ext uri="{9D8B030D-6E8A-4147-A177-3AD203B41FA5}">
                      <a16:colId xmlns:a16="http://schemas.microsoft.com/office/drawing/2014/main" val="20002"/>
                    </a:ext>
                  </a:extLst>
                </a:gridCol>
              </a:tblGrid>
              <a:tr h="289925">
                <a:tc>
                  <a:txBody>
                    <a:bodyPr/>
                    <a:lstStyle/>
                    <a:p>
                      <a:pPr marL="0" lvl="0" indent="0" algn="l" rtl="0">
                        <a:spcBef>
                          <a:spcPts val="0"/>
                        </a:spcBef>
                        <a:spcAft>
                          <a:spcPts val="0"/>
                        </a:spcAft>
                        <a:buNone/>
                      </a:pPr>
                      <a:r>
                        <a:rPr lang="en" b="1">
                          <a:solidFill>
                            <a:srgbClr val="FFFFFF"/>
                          </a:solidFill>
                          <a:latin typeface="Inconsolata"/>
                          <a:ea typeface="Inconsolata"/>
                          <a:cs typeface="Inconsolata"/>
                          <a:sym typeface="Inconsolata"/>
                        </a:rPr>
                        <a:t>CMD</a:t>
                      </a:r>
                      <a:r>
                        <a:rPr lang="en" b="1">
                          <a:solidFill>
                            <a:srgbClr val="FFFFFF"/>
                          </a:solidFill>
                          <a:latin typeface="Roboto"/>
                          <a:ea typeface="Roboto"/>
                          <a:cs typeface="Roboto"/>
                          <a:sym typeface="Roboto"/>
                        </a:rPr>
                        <a:t> Command</a:t>
                      </a:r>
                      <a:endParaRPr b="1">
                        <a:solidFill>
                          <a:srgbClr val="FFFFFF"/>
                        </a:solidFill>
                        <a:latin typeface="Roboto"/>
                        <a:ea typeface="Roboto"/>
                        <a:cs typeface="Roboto"/>
                        <a:sym typeface="Roboto"/>
                      </a:endParaRPr>
                    </a:p>
                  </a:txBody>
                  <a:tcPr marL="182875" marR="91425" marT="91425" marB="91425">
                    <a:lnL w="9525" cap="flat" cmpd="sng">
                      <a:solidFill>
                        <a:srgbClr val="E44A3B"/>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Action </a:t>
                      </a:r>
                      <a:endParaRPr b="1">
                        <a:solidFill>
                          <a:srgbClr val="FFFFFF"/>
                        </a:solidFill>
                        <a:latin typeface="Roboto"/>
                        <a:ea typeface="Roboto"/>
                        <a:cs typeface="Roboto"/>
                        <a:sym typeface="Roboto"/>
                      </a:endParaRPr>
                    </a:p>
                  </a:txBody>
                  <a:tcPr marL="18287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Linux Counterpart </a:t>
                      </a:r>
                      <a:endParaRPr b="1">
                        <a:solidFill>
                          <a:srgbClr val="FFFFFF"/>
                        </a:solidFill>
                        <a:latin typeface="Roboto"/>
                        <a:ea typeface="Roboto"/>
                        <a:cs typeface="Roboto"/>
                        <a:sym typeface="Roboto"/>
                      </a:endParaRPr>
                    </a:p>
                  </a:txBody>
                  <a:tcPr marL="182875" marR="91425" marT="91425" marB="91425">
                    <a:lnL w="9525" cap="flat" cmpd="sng">
                      <a:solidFill>
                        <a:srgbClr val="FFFFFF"/>
                      </a:solidFill>
                      <a:prstDash val="solid"/>
                      <a:round/>
                      <a:headEnd type="none" w="sm" len="sm"/>
                      <a:tailEnd type="none" w="sm" len="sm"/>
                    </a:lnL>
                    <a:lnR w="9525" cap="flat" cmpd="sng">
                      <a:solidFill>
                        <a:srgbClr val="E44A3B"/>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extLst>
                  <a:ext uri="{0D108BD9-81ED-4DB2-BD59-A6C34878D82A}">
                    <a16:rowId xmlns:a16="http://schemas.microsoft.com/office/drawing/2014/main" val="10000"/>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cd </a:t>
                      </a:r>
                      <a:r>
                        <a:rPr lang="en" sz="1200">
                          <a:latin typeface="Roboto"/>
                          <a:ea typeface="Roboto"/>
                          <a:cs typeface="Roboto"/>
                          <a:sym typeface="Roboto"/>
                        </a:rPr>
                        <a:t>or</a:t>
                      </a:r>
                      <a:r>
                        <a:rPr lang="en" sz="1200" b="1">
                          <a:latin typeface="Inconsolata"/>
                          <a:ea typeface="Inconsolata"/>
                          <a:cs typeface="Inconsolata"/>
                          <a:sym typeface="Inconsolata"/>
                        </a:rPr>
                        <a:t> chdir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Change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cd</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dir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List contents of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ls</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md </a:t>
                      </a:r>
                      <a:r>
                        <a:rPr lang="en" sz="1200">
                          <a:latin typeface="Roboto"/>
                          <a:ea typeface="Roboto"/>
                          <a:cs typeface="Roboto"/>
                          <a:sym typeface="Roboto"/>
                        </a:rPr>
                        <a:t>or</a:t>
                      </a:r>
                      <a:r>
                        <a:rPr lang="en" sz="1200" b="1">
                          <a:latin typeface="Inconsolata"/>
                          <a:ea typeface="Inconsolata"/>
                          <a:cs typeface="Inconsolata"/>
                          <a:sym typeface="Inconsolata"/>
                        </a:rPr>
                        <a:t> mkdir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Create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copy</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Copy file</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cp</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move</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Move (cut and paste) files</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mv</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del </a:t>
                      </a:r>
                      <a:r>
                        <a:rPr lang="en" sz="1200">
                          <a:latin typeface="Roboto"/>
                          <a:ea typeface="Roboto"/>
                          <a:cs typeface="Roboto"/>
                          <a:sym typeface="Roboto"/>
                        </a:rPr>
                        <a:t>or</a:t>
                      </a:r>
                      <a:r>
                        <a:rPr lang="en" sz="1200" b="1">
                          <a:latin typeface="Inconsolata"/>
                          <a:ea typeface="Inconsolata"/>
                          <a:cs typeface="Inconsolata"/>
                          <a:sym typeface="Inconsolata"/>
                        </a:rPr>
                        <a:t> erase</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Delete files and directories</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rd </a:t>
                      </a:r>
                      <a:r>
                        <a:rPr lang="en" sz="1200">
                          <a:latin typeface="Roboto"/>
                          <a:ea typeface="Roboto"/>
                          <a:cs typeface="Roboto"/>
                          <a:sym typeface="Roboto"/>
                        </a:rPr>
                        <a:t>or</a:t>
                      </a:r>
                      <a:r>
                        <a:rPr lang="en" sz="1200" b="1">
                          <a:latin typeface="Inconsolata"/>
                          <a:ea typeface="Inconsolata"/>
                          <a:cs typeface="Inconsolata"/>
                          <a:sym typeface="Inconsolata"/>
                        </a:rPr>
                        <a:t> rmdir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Remove a directory if empty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find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Search a file for specified string</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exit</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Close CMD</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type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Show contents of specified file</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cat</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6E1F3"/>
        </a:solidFill>
        <a:effectLst/>
      </p:bgPr>
    </p:bg>
    <p:spTree>
      <p:nvGrpSpPr>
        <p:cNvPr id="1" name="Shape 3289"/>
        <p:cNvGrpSpPr/>
        <p:nvPr/>
      </p:nvGrpSpPr>
      <p:grpSpPr>
        <a:xfrm>
          <a:off x="0" y="0"/>
          <a:ext cx="0" cy="0"/>
          <a:chOff x="0" y="0"/>
          <a:chExt cx="0" cy="0"/>
        </a:xfrm>
      </p:grpSpPr>
      <p:sp>
        <p:nvSpPr>
          <p:cNvPr id="3290" name="Google Shape;3290;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Prompt (CMD)</a:t>
            </a:r>
            <a:endParaRPr/>
          </a:p>
        </p:txBody>
      </p:sp>
      <p:sp>
        <p:nvSpPr>
          <p:cNvPr id="3291" name="Google Shape;3291;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292" name="Google Shape;3292;p184"/>
          <p:cNvSpPr txBox="1">
            <a:spLocks noGrp="1"/>
          </p:cNvSpPr>
          <p:nvPr>
            <p:ph type="subTitle" idx="1"/>
          </p:nvPr>
        </p:nvSpPr>
        <p:spPr>
          <a:xfrm>
            <a:off x="0" y="675975"/>
            <a:ext cx="8869800" cy="70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Windows Command Prompt (CMD or </a:t>
            </a:r>
            <a:r>
              <a:rPr lang="en" b="1">
                <a:solidFill>
                  <a:schemeClr val="dk1"/>
                </a:solidFill>
                <a:latin typeface="Inconsolata"/>
                <a:ea typeface="Inconsolata"/>
                <a:cs typeface="Inconsolata"/>
                <a:sym typeface="Inconsolata"/>
              </a:rPr>
              <a:t>cmd.exe</a:t>
            </a:r>
            <a:r>
              <a:rPr lang="en">
                <a:solidFill>
                  <a:schemeClr val="dk1"/>
                </a:solidFill>
              </a:rPr>
              <a:t>), is the command-line interface for Windows, comparable to a Unix shell, such as Bash for Linux.</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graphicFrame>
        <p:nvGraphicFramePr>
          <p:cNvPr id="3293" name="Google Shape;3293;p184"/>
          <p:cNvGraphicFramePr/>
          <p:nvPr/>
        </p:nvGraphicFramePr>
        <p:xfrm>
          <a:off x="2725450" y="1524313"/>
          <a:ext cx="6072550" cy="3295460"/>
        </p:xfrm>
        <a:graphic>
          <a:graphicData uri="http://schemas.openxmlformats.org/drawingml/2006/table">
            <a:tbl>
              <a:tblPr>
                <a:noFill/>
                <a:tableStyleId>{BCA6B6F3-F441-44ED-8773-E77446BE6B7B}</a:tableStyleId>
              </a:tblPr>
              <a:tblGrid>
                <a:gridCol w="1531550">
                  <a:extLst>
                    <a:ext uri="{9D8B030D-6E8A-4147-A177-3AD203B41FA5}">
                      <a16:colId xmlns:a16="http://schemas.microsoft.com/office/drawing/2014/main" val="20000"/>
                    </a:ext>
                  </a:extLst>
                </a:gridCol>
                <a:gridCol w="2722450">
                  <a:extLst>
                    <a:ext uri="{9D8B030D-6E8A-4147-A177-3AD203B41FA5}">
                      <a16:colId xmlns:a16="http://schemas.microsoft.com/office/drawing/2014/main" val="20001"/>
                    </a:ext>
                  </a:extLst>
                </a:gridCol>
                <a:gridCol w="1818550">
                  <a:extLst>
                    <a:ext uri="{9D8B030D-6E8A-4147-A177-3AD203B41FA5}">
                      <a16:colId xmlns:a16="http://schemas.microsoft.com/office/drawing/2014/main" val="20002"/>
                    </a:ext>
                  </a:extLst>
                </a:gridCol>
              </a:tblGrid>
              <a:tr h="289925">
                <a:tc>
                  <a:txBody>
                    <a:bodyPr/>
                    <a:lstStyle/>
                    <a:p>
                      <a:pPr marL="0" lvl="0" indent="0" algn="l" rtl="0">
                        <a:spcBef>
                          <a:spcPts val="0"/>
                        </a:spcBef>
                        <a:spcAft>
                          <a:spcPts val="0"/>
                        </a:spcAft>
                        <a:buNone/>
                      </a:pPr>
                      <a:r>
                        <a:rPr lang="en" b="1">
                          <a:solidFill>
                            <a:srgbClr val="FFFFFF"/>
                          </a:solidFill>
                          <a:latin typeface="Inconsolata"/>
                          <a:ea typeface="Inconsolata"/>
                          <a:cs typeface="Inconsolata"/>
                          <a:sym typeface="Inconsolata"/>
                        </a:rPr>
                        <a:t>CMD</a:t>
                      </a:r>
                      <a:r>
                        <a:rPr lang="en" b="1">
                          <a:solidFill>
                            <a:srgbClr val="FFFFFF"/>
                          </a:solidFill>
                          <a:latin typeface="Roboto"/>
                          <a:ea typeface="Roboto"/>
                          <a:cs typeface="Roboto"/>
                          <a:sym typeface="Roboto"/>
                        </a:rPr>
                        <a:t> Command</a:t>
                      </a:r>
                      <a:endParaRPr b="1">
                        <a:solidFill>
                          <a:srgbClr val="FFFFFF"/>
                        </a:solidFill>
                        <a:latin typeface="Roboto"/>
                        <a:ea typeface="Roboto"/>
                        <a:cs typeface="Roboto"/>
                        <a:sym typeface="Roboto"/>
                      </a:endParaRPr>
                    </a:p>
                  </a:txBody>
                  <a:tcPr marL="182875" marR="91425" marT="91425" marB="91425">
                    <a:lnL w="9525" cap="flat" cmpd="sng">
                      <a:solidFill>
                        <a:srgbClr val="E44A3B"/>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Action </a:t>
                      </a:r>
                      <a:endParaRPr b="1">
                        <a:solidFill>
                          <a:srgbClr val="FFFFFF"/>
                        </a:solidFill>
                        <a:latin typeface="Roboto"/>
                        <a:ea typeface="Roboto"/>
                        <a:cs typeface="Roboto"/>
                        <a:sym typeface="Roboto"/>
                      </a:endParaRPr>
                    </a:p>
                  </a:txBody>
                  <a:tcPr marL="18287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Linux Counterpart </a:t>
                      </a:r>
                      <a:endParaRPr b="1">
                        <a:solidFill>
                          <a:srgbClr val="FFFFFF"/>
                        </a:solidFill>
                        <a:latin typeface="Roboto"/>
                        <a:ea typeface="Roboto"/>
                        <a:cs typeface="Roboto"/>
                        <a:sym typeface="Roboto"/>
                      </a:endParaRPr>
                    </a:p>
                  </a:txBody>
                  <a:tcPr marL="182875" marR="91425" marT="91425" marB="91425">
                    <a:lnL w="9525" cap="flat" cmpd="sng">
                      <a:solidFill>
                        <a:srgbClr val="FFFFFF"/>
                      </a:solidFill>
                      <a:prstDash val="solid"/>
                      <a:round/>
                      <a:headEnd type="none" w="sm" len="sm"/>
                      <a:tailEnd type="none" w="sm" len="sm"/>
                    </a:lnL>
                    <a:lnR w="9525" cap="flat" cmpd="sng">
                      <a:solidFill>
                        <a:srgbClr val="E44A3B"/>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E44A3B"/>
                      </a:solidFill>
                      <a:prstDash val="solid"/>
                      <a:round/>
                      <a:headEnd type="none" w="sm" len="sm"/>
                      <a:tailEnd type="none" w="sm" len="sm"/>
                    </a:lnB>
                    <a:solidFill>
                      <a:srgbClr val="E44A3B"/>
                    </a:solidFill>
                  </a:tcPr>
                </a:tc>
                <a:extLst>
                  <a:ext uri="{0D108BD9-81ED-4DB2-BD59-A6C34878D82A}">
                    <a16:rowId xmlns:a16="http://schemas.microsoft.com/office/drawing/2014/main" val="10000"/>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cd </a:t>
                      </a:r>
                      <a:r>
                        <a:rPr lang="en" sz="1200">
                          <a:latin typeface="Roboto"/>
                          <a:ea typeface="Roboto"/>
                          <a:cs typeface="Roboto"/>
                          <a:sym typeface="Roboto"/>
                        </a:rPr>
                        <a:t>or</a:t>
                      </a:r>
                      <a:r>
                        <a:rPr lang="en" sz="1200" b="1">
                          <a:latin typeface="Inconsolata"/>
                          <a:ea typeface="Inconsolata"/>
                          <a:cs typeface="Inconsolata"/>
                          <a:sym typeface="Inconsolata"/>
                        </a:rPr>
                        <a:t> chdir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Change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cd</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E44A3B"/>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dir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List contents of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ls</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md </a:t>
                      </a:r>
                      <a:r>
                        <a:rPr lang="en" sz="1200">
                          <a:latin typeface="Roboto"/>
                          <a:ea typeface="Roboto"/>
                          <a:cs typeface="Roboto"/>
                          <a:sym typeface="Roboto"/>
                        </a:rPr>
                        <a:t>or</a:t>
                      </a:r>
                      <a:r>
                        <a:rPr lang="en" sz="1200" b="1">
                          <a:latin typeface="Inconsolata"/>
                          <a:ea typeface="Inconsolata"/>
                          <a:cs typeface="Inconsolata"/>
                          <a:sym typeface="Inconsolata"/>
                        </a:rPr>
                        <a:t> mkdir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Create directory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copy</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Copy file</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cp</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move</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Move (cut and paste) files</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mv</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del </a:t>
                      </a:r>
                      <a:r>
                        <a:rPr lang="en" sz="1200">
                          <a:latin typeface="Roboto"/>
                          <a:ea typeface="Roboto"/>
                          <a:cs typeface="Roboto"/>
                          <a:sym typeface="Roboto"/>
                        </a:rPr>
                        <a:t>or</a:t>
                      </a:r>
                      <a:r>
                        <a:rPr lang="en" sz="1200" b="1">
                          <a:latin typeface="Inconsolata"/>
                          <a:ea typeface="Inconsolata"/>
                          <a:cs typeface="Inconsolata"/>
                          <a:sym typeface="Inconsolata"/>
                        </a:rPr>
                        <a:t> erase</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Delete files and directories</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rd </a:t>
                      </a:r>
                      <a:r>
                        <a:rPr lang="en" sz="1200">
                          <a:latin typeface="Roboto"/>
                          <a:ea typeface="Roboto"/>
                          <a:cs typeface="Roboto"/>
                          <a:sym typeface="Roboto"/>
                        </a:rPr>
                        <a:t>or</a:t>
                      </a:r>
                      <a:r>
                        <a:rPr lang="en" sz="1200" b="1">
                          <a:latin typeface="Inconsolata"/>
                          <a:ea typeface="Inconsolata"/>
                          <a:cs typeface="Inconsolata"/>
                          <a:sym typeface="Inconsolata"/>
                        </a:rPr>
                        <a:t> rmdir</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Remove a directory if empty</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find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Search a file for specified string</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08"/>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exit</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latin typeface="Roboto"/>
                          <a:ea typeface="Roboto"/>
                          <a:cs typeface="Roboto"/>
                          <a:sym typeface="Roboto"/>
                        </a:rPr>
                        <a:t>Close </a:t>
                      </a:r>
                      <a:r>
                        <a:rPr lang="en" sz="1100">
                          <a:latin typeface="Roboto"/>
                          <a:ea typeface="Roboto"/>
                          <a:cs typeface="Roboto"/>
                          <a:sym typeface="Roboto"/>
                        </a:rPr>
                        <a:t>CMD</a:t>
                      </a:r>
                      <a:endParaRPr sz="11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89925">
                <a:tc>
                  <a:txBody>
                    <a:bodyPr/>
                    <a:lstStyle/>
                    <a:p>
                      <a:pPr marL="0" lvl="0" indent="0" algn="l" rtl="0">
                        <a:spcBef>
                          <a:spcPts val="0"/>
                        </a:spcBef>
                        <a:spcAft>
                          <a:spcPts val="0"/>
                        </a:spcAft>
                        <a:buNone/>
                      </a:pPr>
                      <a:r>
                        <a:rPr lang="en" sz="1200" b="1">
                          <a:latin typeface="Inconsolata"/>
                          <a:ea typeface="Inconsolata"/>
                          <a:cs typeface="Inconsolata"/>
                          <a:sym typeface="Inconsolata"/>
                        </a:rPr>
                        <a:t>type </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a:latin typeface="Roboto"/>
                          <a:ea typeface="Roboto"/>
                          <a:cs typeface="Roboto"/>
                          <a:sym typeface="Roboto"/>
                        </a:rPr>
                        <a:t>Show contents of specified file</a:t>
                      </a:r>
                      <a:endParaRPr sz="1200">
                        <a:latin typeface="Roboto"/>
                        <a:ea typeface="Roboto"/>
                        <a:cs typeface="Roboto"/>
                        <a:sym typeface="Roboto"/>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200" b="1">
                          <a:latin typeface="Inconsolata"/>
                          <a:ea typeface="Inconsolata"/>
                          <a:cs typeface="Inconsolata"/>
                          <a:sym typeface="Inconsolata"/>
                        </a:rPr>
                        <a:t>cat</a:t>
                      </a:r>
                      <a:endParaRPr sz="1200" b="1">
                        <a:latin typeface="Inconsolata"/>
                        <a:ea typeface="Inconsolata"/>
                        <a:cs typeface="Inconsolata"/>
                        <a:sym typeface="Inconsolata"/>
                      </a:endParaRPr>
                    </a:p>
                  </a:txBody>
                  <a:tcPr marL="18287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3F3F3"/>
                    </a:solidFill>
                  </a:tcPr>
                </a:tc>
                <a:extLst>
                  <a:ext uri="{0D108BD9-81ED-4DB2-BD59-A6C34878D82A}">
                    <a16:rowId xmlns:a16="http://schemas.microsoft.com/office/drawing/2014/main" val="10010"/>
                  </a:ext>
                </a:extLst>
              </a:tr>
            </a:tbl>
          </a:graphicData>
        </a:graphic>
      </p:graphicFrame>
      <p:pic>
        <p:nvPicPr>
          <p:cNvPr id="3294" name="Google Shape;3294;p184"/>
          <p:cNvPicPr preferRelativeResize="0"/>
          <p:nvPr/>
        </p:nvPicPr>
        <p:blipFill>
          <a:blip r:embed="rId3">
            <a:alphaModFix/>
          </a:blip>
          <a:stretch>
            <a:fillRect/>
          </a:stretch>
        </p:blipFill>
        <p:spPr>
          <a:xfrm rot="-1004101">
            <a:off x="184086" y="1554334"/>
            <a:ext cx="3073252" cy="3073237"/>
          </a:xfrm>
          <a:prstGeom prst="rect">
            <a:avLst/>
          </a:prstGeom>
          <a:noFill/>
          <a:ln>
            <a:noFill/>
          </a:ln>
          <a:effectLst>
            <a:outerShdw blurRad="100013" dist="19050" dir="5400000" algn="bl" rotWithShape="0">
              <a:srgbClr val="000000">
                <a:alpha val="26000"/>
              </a:srgbClr>
            </a:outerShdw>
          </a:effectLst>
        </p:spPr>
      </p:pic>
      <p:sp>
        <p:nvSpPr>
          <p:cNvPr id="3295" name="Google Shape;3295;p184"/>
          <p:cNvSpPr txBox="1"/>
          <p:nvPr/>
        </p:nvSpPr>
        <p:spPr>
          <a:xfrm rot="-466846">
            <a:off x="579494" y="1839941"/>
            <a:ext cx="2282413" cy="197871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Note</a:t>
            </a:r>
            <a:endParaRPr sz="1200" b="1">
              <a:latin typeface="Roboto"/>
              <a:ea typeface="Roboto"/>
              <a:cs typeface="Roboto"/>
              <a:sym typeface="Roboto"/>
            </a:endParaRPr>
          </a:p>
          <a:p>
            <a:pPr marL="0" lvl="0" indent="0" algn="l" rtl="0">
              <a:spcBef>
                <a:spcPts val="1000"/>
              </a:spcBef>
              <a:spcAft>
                <a:spcPts val="0"/>
              </a:spcAft>
              <a:buNone/>
            </a:pPr>
            <a:r>
              <a:rPr lang="en" sz="1200">
                <a:latin typeface="Roboto"/>
                <a:ea typeface="Roboto"/>
                <a:cs typeface="Roboto"/>
                <a:sym typeface="Roboto"/>
              </a:rPr>
              <a:t>Command prompts are not case sensitive with files and directories. </a:t>
            </a:r>
            <a:endParaRPr sz="1200">
              <a:latin typeface="Roboto"/>
              <a:ea typeface="Roboto"/>
              <a:cs typeface="Roboto"/>
              <a:sym typeface="Roboto"/>
            </a:endParaRPr>
          </a:p>
          <a:p>
            <a:pPr marL="0" lvl="0" indent="0" algn="l" rtl="0">
              <a:spcBef>
                <a:spcPts val="800"/>
              </a:spcBef>
              <a:spcAft>
                <a:spcPts val="0"/>
              </a:spcAft>
              <a:buNone/>
            </a:pPr>
            <a:r>
              <a:rPr lang="en" sz="1000" b="1">
                <a:latin typeface="Inconsolata"/>
                <a:ea typeface="Inconsolata"/>
                <a:cs typeface="Inconsolata"/>
                <a:sym typeface="Inconsolata"/>
              </a:rPr>
              <a:t>cd “Program files”</a:t>
            </a:r>
            <a:r>
              <a:rPr lang="en" sz="1000">
                <a:latin typeface="Roboto Medium"/>
                <a:ea typeface="Roboto Medium"/>
                <a:cs typeface="Roboto Medium"/>
                <a:sym typeface="Roboto Medium"/>
              </a:rPr>
              <a:t> </a:t>
            </a:r>
            <a:r>
              <a:rPr lang="en" sz="1000">
                <a:latin typeface="Roboto"/>
                <a:ea typeface="Roboto"/>
                <a:cs typeface="Roboto"/>
                <a:sym typeface="Roboto"/>
              </a:rPr>
              <a:t>is the same as</a:t>
            </a:r>
            <a:endParaRPr sz="1000">
              <a:latin typeface="Roboto"/>
              <a:ea typeface="Roboto"/>
              <a:cs typeface="Roboto"/>
              <a:sym typeface="Roboto"/>
            </a:endParaRPr>
          </a:p>
          <a:p>
            <a:pPr marL="0" lvl="0" indent="0" algn="l" rtl="0">
              <a:spcBef>
                <a:spcPts val="0"/>
              </a:spcBef>
              <a:spcAft>
                <a:spcPts val="0"/>
              </a:spcAft>
              <a:buNone/>
            </a:pPr>
            <a:r>
              <a:rPr lang="en" sz="1000" b="1">
                <a:latin typeface="Inconsolata"/>
                <a:ea typeface="Inconsolata"/>
                <a:cs typeface="Inconsolata"/>
                <a:sym typeface="Inconsolata"/>
              </a:rPr>
              <a:t>cd “PROGRAM FILES”</a:t>
            </a:r>
            <a:endParaRPr sz="1000" b="1">
              <a:latin typeface="Inconsolata"/>
              <a:ea typeface="Inconsolata"/>
              <a:cs typeface="Inconsolata"/>
              <a:sym typeface="Inconsolata"/>
            </a:endParaRPr>
          </a:p>
          <a:p>
            <a:pPr marL="0" lvl="0" indent="0" algn="l" rtl="0">
              <a:spcBef>
                <a:spcPts val="800"/>
              </a:spcBef>
              <a:spcAft>
                <a:spcPts val="0"/>
              </a:spcAft>
              <a:buNone/>
            </a:pPr>
            <a:r>
              <a:rPr lang="en" sz="1200">
                <a:latin typeface="Roboto"/>
                <a:ea typeface="Roboto"/>
                <a:cs typeface="Roboto"/>
                <a:sym typeface="Roboto"/>
              </a:rPr>
              <a:t>Use quotes around the name of a file or directory that contains spaces. </a:t>
            </a:r>
            <a:endParaRPr sz="12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sp>
        <p:nvSpPr>
          <p:cNvPr id="3300" name="Google Shape;3300;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301" name="Google Shape;3301;p185"/>
          <p:cNvSpPr/>
          <p:nvPr/>
        </p:nvSpPr>
        <p:spPr>
          <a:xfrm>
            <a:off x="0" y="0"/>
            <a:ext cx="9144000" cy="5143500"/>
          </a:xfrm>
          <a:prstGeom prst="rect">
            <a:avLst/>
          </a:prstGeom>
          <a:gradFill>
            <a:gsLst>
              <a:gs pos="0">
                <a:srgbClr val="FFD966"/>
              </a:gs>
              <a:gs pos="100000">
                <a:srgbClr val="F1C23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85"/>
          <p:cNvSpPr txBox="1"/>
          <p:nvPr/>
        </p:nvSpPr>
        <p:spPr>
          <a:xfrm>
            <a:off x="76200" y="1404325"/>
            <a:ext cx="5177100" cy="26808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Roboto"/>
                <a:ea typeface="Roboto"/>
                <a:cs typeface="Roboto"/>
                <a:sym typeface="Roboto"/>
              </a:rPr>
              <a:t>In the next </a:t>
            </a:r>
            <a:br>
              <a:rPr lang="en" sz="3200">
                <a:solidFill>
                  <a:schemeClr val="dk1"/>
                </a:solidFill>
                <a:latin typeface="Roboto"/>
                <a:ea typeface="Roboto"/>
                <a:cs typeface="Roboto"/>
                <a:sym typeface="Roboto"/>
              </a:rPr>
            </a:br>
            <a:r>
              <a:rPr lang="en" sz="3200">
                <a:solidFill>
                  <a:schemeClr val="dk1"/>
                </a:solidFill>
                <a:latin typeface="Roboto"/>
                <a:ea typeface="Roboto"/>
                <a:cs typeface="Roboto"/>
                <a:sym typeface="Roboto"/>
              </a:rPr>
              <a:t>walkthrough, we will create and manage files within Windows CMD. </a:t>
            </a:r>
            <a:endParaRPr sz="3200">
              <a:solidFill>
                <a:schemeClr val="dk1"/>
              </a:solidFill>
              <a:latin typeface="Roboto"/>
              <a:ea typeface="Roboto"/>
              <a:cs typeface="Roboto"/>
              <a:sym typeface="Roboto"/>
            </a:endParaRPr>
          </a:p>
        </p:txBody>
      </p:sp>
      <p:pic>
        <p:nvPicPr>
          <p:cNvPr id="3303" name="Google Shape;3303;p185"/>
          <p:cNvPicPr preferRelativeResize="0"/>
          <p:nvPr/>
        </p:nvPicPr>
        <p:blipFill>
          <a:blip r:embed="rId3">
            <a:alphaModFix/>
          </a:blip>
          <a:stretch>
            <a:fillRect/>
          </a:stretch>
        </p:blipFill>
        <p:spPr>
          <a:xfrm>
            <a:off x="3497463" y="1210850"/>
            <a:ext cx="6512088" cy="268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303"/>
                                        </p:tgtEl>
                                        <p:attrNameLst>
                                          <p:attrName>style.visibility</p:attrName>
                                        </p:attrNameLst>
                                      </p:cBhvr>
                                      <p:to>
                                        <p:strVal val="visible"/>
                                      </p:to>
                                    </p:set>
                                    <p:anim calcmode="lin" valueType="num">
                                      <p:cBhvr additive="base">
                                        <p:cTn id="7" dur="1600"/>
                                        <p:tgtEl>
                                          <p:spTgt spid="33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309" name="Google Shape;3309;p18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CMD: Navigation and Output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8"/>
        <p:cNvGrpSpPr/>
        <p:nvPr/>
      </p:nvGrpSpPr>
      <p:grpSpPr>
        <a:xfrm>
          <a:off x="0" y="0"/>
          <a:ext cx="0" cy="0"/>
          <a:chOff x="0" y="0"/>
          <a:chExt cx="0" cy="0"/>
        </a:xfrm>
      </p:grpSpPr>
      <p:sp>
        <p:nvSpPr>
          <p:cNvPr id="3069" name="Google Shape;3069;p16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 to Windows</a:t>
            </a:r>
            <a:endParaRPr/>
          </a:p>
        </p:txBody>
      </p:sp>
      <p:sp>
        <p:nvSpPr>
          <p:cNvPr id="3070" name="Google Shape;3070;p1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071" name="Google Shape;3071;p16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3072" name="Google Shape;3072;p1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1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315" name="Google Shape;3315;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3316" name="Google Shape;3316;p18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Task Manager and CMD</a:t>
            </a:r>
            <a:endParaRPr sz="2600"/>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CMD and Task Manager to output various details of a Windows workstation into a report file.</a:t>
            </a:r>
            <a:endParaRPr>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5"/>
        <p:cNvGrpSpPr/>
        <p:nvPr/>
      </p:nvGrpSpPr>
      <p:grpSpPr>
        <a:xfrm>
          <a:off x="0" y="0"/>
          <a:ext cx="0" cy="0"/>
          <a:chOff x="0" y="0"/>
          <a:chExt cx="0" cy="0"/>
        </a:xfrm>
      </p:grpSpPr>
      <p:sp>
        <p:nvSpPr>
          <p:cNvPr id="3326" name="Google Shape;3326;p189"/>
          <p:cNvSpPr txBox="1">
            <a:spLocks noGrp="1"/>
          </p:cNvSpPr>
          <p:nvPr>
            <p:ph type="title"/>
          </p:nvPr>
        </p:nvSpPr>
        <p:spPr>
          <a:xfrm>
            <a:off x="274350" y="18024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Windows Management </a:t>
            </a:r>
            <a:br>
              <a:rPr lang="en"/>
            </a:br>
            <a:r>
              <a:rPr lang="en"/>
              <a:t>Instrumentation Command</a:t>
            </a:r>
            <a:endParaRPr/>
          </a:p>
          <a:p>
            <a:pPr marL="0" lvl="0" indent="0" algn="ctr" rtl="0">
              <a:spcBef>
                <a:spcPts val="0"/>
              </a:spcBef>
              <a:spcAft>
                <a:spcPts val="0"/>
              </a:spcAft>
              <a:buNone/>
            </a:pPr>
            <a:r>
              <a:rPr lang="en"/>
              <a:t>(</a:t>
            </a:r>
            <a:r>
              <a:rPr lang="en" b="1">
                <a:latin typeface="Inconsolata"/>
                <a:ea typeface="Inconsolata"/>
                <a:cs typeface="Inconsolata"/>
                <a:sym typeface="Inconsolata"/>
              </a:rPr>
              <a:t>wmic</a:t>
            </a:r>
            <a:r>
              <a:rPr lang="en"/>
              <a:t>)</a:t>
            </a:r>
            <a:endParaRPr/>
          </a:p>
        </p:txBody>
      </p:sp>
      <p:sp>
        <p:nvSpPr>
          <p:cNvPr id="3327" name="Google Shape;3327;p1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328" name="Google Shape;3328;p18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p190"/>
          <p:cNvSpPr/>
          <p:nvPr/>
        </p:nvSpPr>
        <p:spPr>
          <a:xfrm>
            <a:off x="0" y="0"/>
            <a:ext cx="9144000" cy="5143500"/>
          </a:xfrm>
          <a:prstGeom prst="rect">
            <a:avLst/>
          </a:prstGeom>
          <a:gradFill>
            <a:gsLst>
              <a:gs pos="0">
                <a:srgbClr val="9EBCEC"/>
              </a:gs>
              <a:gs pos="100000">
                <a:srgbClr val="FFFFFF"/>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4" name="Google Shape;3334;p190"/>
          <p:cNvPicPr preferRelativeResize="0"/>
          <p:nvPr/>
        </p:nvPicPr>
        <p:blipFill rotWithShape="1">
          <a:blip r:embed="rId3">
            <a:alphaModFix/>
          </a:blip>
          <a:srcRect l="6820" t="26008" r="5398"/>
          <a:stretch/>
        </p:blipFill>
        <p:spPr>
          <a:xfrm>
            <a:off x="-66725" y="1781375"/>
            <a:ext cx="7204224" cy="3415775"/>
          </a:xfrm>
          <a:prstGeom prst="rect">
            <a:avLst/>
          </a:prstGeom>
          <a:noFill/>
          <a:ln>
            <a:noFill/>
          </a:ln>
        </p:spPr>
      </p:pic>
      <p:sp>
        <p:nvSpPr>
          <p:cNvPr id="3335" name="Google Shape;3335;p190"/>
          <p:cNvSpPr/>
          <p:nvPr/>
        </p:nvSpPr>
        <p:spPr>
          <a:xfrm>
            <a:off x="6082750" y="2078275"/>
            <a:ext cx="2497200" cy="1356900"/>
          </a:xfrm>
          <a:prstGeom prst="roundRect">
            <a:avLst>
              <a:gd name="adj" fmla="val 9588"/>
            </a:avLst>
          </a:prstGeom>
          <a:gradFill>
            <a:gsLst>
              <a:gs pos="0">
                <a:srgbClr val="FFD966"/>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solidFill>
                  <a:schemeClr val="dk1"/>
                </a:solidFill>
                <a:latin typeface="Inconsolata"/>
                <a:ea typeface="Inconsolata"/>
                <a:cs typeface="Inconsolata"/>
                <a:sym typeface="Inconsolata"/>
              </a:rPr>
              <a:t>wmic</a:t>
            </a:r>
            <a:r>
              <a:rPr lang="en" b="1">
                <a:latin typeface="Inconsolata"/>
                <a:ea typeface="Inconsolata"/>
                <a:cs typeface="Inconsolata"/>
                <a:sym typeface="Inconsolata"/>
              </a:rPr>
              <a:t> </a:t>
            </a:r>
            <a:endParaRPr b="1">
              <a:latin typeface="Inconsolata"/>
              <a:ea typeface="Inconsolata"/>
              <a:cs typeface="Inconsolata"/>
              <a:sym typeface="Inconsolata"/>
            </a:endParaRPr>
          </a:p>
        </p:txBody>
      </p:sp>
      <p:sp>
        <p:nvSpPr>
          <p:cNvPr id="3337" name="Google Shape;3337;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cxnSp>
        <p:nvCxnSpPr>
          <p:cNvPr id="3338" name="Google Shape;3338;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9" name="Google Shape;3339;p190"/>
          <p:cNvSpPr txBox="1">
            <a:spLocks noGrp="1"/>
          </p:cNvSpPr>
          <p:nvPr>
            <p:ph type="subTitle" idx="1"/>
          </p:nvPr>
        </p:nvSpPr>
        <p:spPr>
          <a:xfrm>
            <a:off x="0" y="675975"/>
            <a:ext cx="8530200" cy="866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b="1"/>
              <a:t>Windows Management Instrumentation Command </a:t>
            </a:r>
            <a:r>
              <a:rPr lang="en"/>
              <a:t>(</a:t>
            </a:r>
            <a:r>
              <a:rPr lang="en" b="1">
                <a:latin typeface="Inconsolata"/>
                <a:ea typeface="Inconsolata"/>
                <a:cs typeface="Inconsolata"/>
                <a:sym typeface="Inconsolata"/>
              </a:rPr>
              <a:t>wmic</a:t>
            </a:r>
            <a:r>
              <a:rPr lang="en"/>
              <a:t>) is a tool used to query system information and diagnostics, such as OS and hard disk info. </a:t>
            </a:r>
            <a:endParaRPr/>
          </a:p>
        </p:txBody>
      </p:sp>
      <p:sp>
        <p:nvSpPr>
          <p:cNvPr id="3340" name="Google Shape;3340;p190"/>
          <p:cNvSpPr txBox="1">
            <a:spLocks noGrp="1"/>
          </p:cNvSpPr>
          <p:nvPr>
            <p:ph type="body" idx="3"/>
          </p:nvPr>
        </p:nvSpPr>
        <p:spPr>
          <a:xfrm>
            <a:off x="5808850" y="2217900"/>
            <a:ext cx="3308700" cy="1397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Sysadmins can also use </a:t>
            </a:r>
            <a:r>
              <a:rPr lang="en" sz="2000" b="1">
                <a:latin typeface="Inconsolata"/>
                <a:ea typeface="Inconsolata"/>
                <a:cs typeface="Inconsolata"/>
                <a:sym typeface="Inconsolata"/>
              </a:rPr>
              <a:t>wmic</a:t>
            </a:r>
            <a:r>
              <a:rPr lang="en" sz="1800"/>
              <a:t> to launch, terminate, install, and uninstall processes.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9EBCEC"/>
            </a:gs>
            <a:gs pos="100000">
              <a:srgbClr val="FFFFFF"/>
            </a:gs>
          </a:gsLst>
          <a:lin ang="16198662" scaled="0"/>
        </a:gradFill>
        <a:effectLst/>
      </p:bgPr>
    </p:bg>
    <p:spTree>
      <p:nvGrpSpPr>
        <p:cNvPr id="1" name="Shape 3344"/>
        <p:cNvGrpSpPr/>
        <p:nvPr/>
      </p:nvGrpSpPr>
      <p:grpSpPr>
        <a:xfrm>
          <a:off x="0" y="0"/>
          <a:ext cx="0" cy="0"/>
          <a:chOff x="0" y="0"/>
          <a:chExt cx="0" cy="0"/>
        </a:xfrm>
      </p:grpSpPr>
      <p:sp>
        <p:nvSpPr>
          <p:cNvPr id="3345" name="Google Shape;3345;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solidFill>
                  <a:schemeClr val="dk1"/>
                </a:solidFill>
                <a:latin typeface="Inconsolata"/>
                <a:ea typeface="Inconsolata"/>
                <a:cs typeface="Inconsolata"/>
                <a:sym typeface="Inconsolata"/>
              </a:rPr>
              <a:t>wmic</a:t>
            </a:r>
            <a:r>
              <a:rPr lang="en"/>
              <a:t> Structure and Conventions</a:t>
            </a:r>
            <a:endParaRPr/>
          </a:p>
        </p:txBody>
      </p:sp>
      <p:sp>
        <p:nvSpPr>
          <p:cNvPr id="3346" name="Google Shape;3346;p191"/>
          <p:cNvSpPr txBox="1">
            <a:spLocks noGrp="1"/>
          </p:cNvSpPr>
          <p:nvPr>
            <p:ph type="subTitle" idx="1"/>
          </p:nvPr>
        </p:nvSpPr>
        <p:spPr>
          <a:xfrm>
            <a:off x="0" y="730725"/>
            <a:ext cx="9034200" cy="31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wmic [global switches] [alias] [verbs] [properties]</a:t>
            </a:r>
            <a:endParaRPr b="1">
              <a:latin typeface="Inconsolata"/>
              <a:ea typeface="Inconsolata"/>
              <a:cs typeface="Inconsolata"/>
              <a:sym typeface="Inconsolata"/>
            </a:endParaRPr>
          </a:p>
        </p:txBody>
      </p:sp>
      <p:sp>
        <p:nvSpPr>
          <p:cNvPr id="3347" name="Google Shape;3347;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348" name="Google Shape;3348;p191"/>
          <p:cNvSpPr/>
          <p:nvPr/>
        </p:nvSpPr>
        <p:spPr>
          <a:xfrm>
            <a:off x="758550" y="1717200"/>
            <a:ext cx="7517100" cy="2644800"/>
          </a:xfrm>
          <a:prstGeom prst="roundRect">
            <a:avLst>
              <a:gd name="adj" fmla="val 7045"/>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91"/>
          <p:cNvSpPr txBox="1">
            <a:spLocks noGrp="1"/>
          </p:cNvSpPr>
          <p:nvPr>
            <p:ph type="subTitle" idx="1"/>
          </p:nvPr>
        </p:nvSpPr>
        <p:spPr>
          <a:xfrm>
            <a:off x="-590700" y="2156100"/>
            <a:ext cx="8737500" cy="1363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endParaRPr sz="1500" b="1">
              <a:solidFill>
                <a:schemeClr val="dk1"/>
              </a:solidFill>
              <a:latin typeface="Inconsolata"/>
              <a:ea typeface="Inconsolata"/>
              <a:cs typeface="Inconsolata"/>
              <a:sym typeface="Inconsolata"/>
            </a:endParaRPr>
          </a:p>
          <a:p>
            <a:pPr marL="0" lvl="0" indent="0" algn="l" rtl="0">
              <a:lnSpc>
                <a:spcPct val="115000"/>
              </a:lnSpc>
              <a:spcBef>
                <a:spcPts val="1000"/>
              </a:spcBef>
              <a:spcAft>
                <a:spcPts val="0"/>
              </a:spcAft>
              <a:buNone/>
            </a:pPr>
            <a:r>
              <a:rPr lang="en" sz="1500" b="1">
                <a:solidFill>
                  <a:schemeClr val="dk1"/>
                </a:solidFill>
                <a:latin typeface="Inconsolata"/>
                <a:ea typeface="Inconsolata"/>
                <a:cs typeface="Inconsolata"/>
                <a:sym typeface="Inconsolata"/>
              </a:rPr>
              <a:t>[global switches] </a:t>
            </a:r>
            <a:r>
              <a:rPr lang="en" sz="1500">
                <a:solidFill>
                  <a:schemeClr val="dk1"/>
                </a:solidFill>
                <a:latin typeface="Roboto Medium"/>
                <a:ea typeface="Roboto Medium"/>
                <a:cs typeface="Roboto Medium"/>
                <a:sym typeface="Roboto Medium"/>
              </a:rPr>
              <a:t>not to be confused with normal switches, are </a:t>
            </a:r>
            <a:r>
              <a:rPr lang="en" sz="1500">
                <a:solidFill>
                  <a:schemeClr val="dk1"/>
                </a:solidFill>
                <a:latin typeface="Inconsolata"/>
                <a:ea typeface="Inconsolata"/>
                <a:cs typeface="Inconsolata"/>
                <a:sym typeface="Inconsolata"/>
              </a:rPr>
              <a:t>wmic</a:t>
            </a:r>
            <a:r>
              <a:rPr lang="en" sz="1500">
                <a:solidFill>
                  <a:schemeClr val="dk1"/>
                </a:solidFill>
                <a:latin typeface="Roboto Medium"/>
                <a:ea typeface="Roboto Medium"/>
                <a:cs typeface="Roboto Medium"/>
                <a:sym typeface="Roboto Medium"/>
              </a:rPr>
              <a:t>-specific global commands that alter its behavior. They can do things like specify a file to append output to. Today, we will use the command </a:t>
            </a:r>
            <a:r>
              <a:rPr lang="en" sz="1500">
                <a:solidFill>
                  <a:schemeClr val="dk1"/>
                </a:solidFill>
                <a:latin typeface="Inconsolata"/>
                <a:ea typeface="Inconsolata"/>
                <a:cs typeface="Inconsolata"/>
                <a:sym typeface="Inconsolata"/>
              </a:rPr>
              <a:t>/APPEND</a:t>
            </a:r>
            <a:r>
              <a:rPr lang="en" sz="1500">
                <a:solidFill>
                  <a:schemeClr val="dk1"/>
                </a:solidFill>
                <a:latin typeface="Roboto Medium"/>
                <a:ea typeface="Roboto Medium"/>
                <a:cs typeface="Roboto Medium"/>
                <a:sym typeface="Roboto Medium"/>
              </a:rPr>
              <a:t>.</a:t>
            </a:r>
            <a:r>
              <a:rPr lang="en" sz="1600">
                <a:solidFill>
                  <a:schemeClr val="dk1"/>
                </a:solidFill>
                <a:latin typeface="Roboto"/>
                <a:ea typeface="Roboto"/>
                <a:cs typeface="Roboto"/>
                <a:sym typeface="Roboto"/>
              </a:rPr>
              <a:t> </a:t>
            </a:r>
            <a:br>
              <a:rPr lang="en" sz="1700">
                <a:solidFill>
                  <a:schemeClr val="dk1"/>
                </a:solidFill>
                <a:latin typeface="Roboto"/>
                <a:ea typeface="Roboto"/>
                <a:cs typeface="Roboto"/>
                <a:sym typeface="Roboto"/>
              </a:rPr>
            </a:br>
            <a:endParaRPr sz="1700">
              <a:solidFill>
                <a:schemeClr val="dk1"/>
              </a:solidFill>
              <a:latin typeface="Roboto"/>
              <a:ea typeface="Roboto"/>
              <a:cs typeface="Roboto"/>
              <a:sym typeface="Roboto"/>
            </a:endParaRPr>
          </a:p>
          <a:p>
            <a:pPr marL="457200" lvl="0" indent="-317500" algn="l" rtl="0">
              <a:lnSpc>
                <a:spcPct val="115000"/>
              </a:lnSpc>
              <a:spcBef>
                <a:spcPts val="1000"/>
              </a:spcBef>
              <a:spcAft>
                <a:spcPts val="0"/>
              </a:spcAft>
              <a:buClr>
                <a:schemeClr val="dk1"/>
              </a:buClr>
              <a:buSzPts val="1400"/>
              <a:buChar char="●"/>
            </a:pPr>
            <a:r>
              <a:rPr lang="en">
                <a:solidFill>
                  <a:schemeClr val="dk1"/>
                </a:solidFill>
                <a:latin typeface="Roboto"/>
                <a:ea typeface="Roboto"/>
                <a:cs typeface="Roboto"/>
                <a:sym typeface="Roboto"/>
              </a:rPr>
              <a:t>For example: </a:t>
            </a:r>
            <a:r>
              <a:rPr lang="en">
                <a:solidFill>
                  <a:schemeClr val="dk1"/>
                </a:solidFill>
                <a:latin typeface="Inconsolata"/>
                <a:ea typeface="Inconsolata"/>
                <a:cs typeface="Inconsolata"/>
                <a:sym typeface="Inconsolata"/>
              </a:rPr>
              <a:t>wmic /APPEND:report.txt os get caption</a:t>
            </a:r>
            <a:r>
              <a:rPr lang="en">
                <a:solidFill>
                  <a:schemeClr val="dk1"/>
                </a:solidFill>
                <a:latin typeface="Roboto"/>
                <a:ea typeface="Roboto"/>
                <a:cs typeface="Roboto"/>
                <a:sym typeface="Roboto"/>
              </a:rPr>
              <a:t> will append the Windows build number to the </a:t>
            </a:r>
            <a:r>
              <a:rPr lang="en" b="1">
                <a:solidFill>
                  <a:schemeClr val="dk1"/>
                </a:solidFill>
                <a:latin typeface="Inconsolata"/>
                <a:ea typeface="Inconsolata"/>
                <a:cs typeface="Inconsolata"/>
                <a:sym typeface="Inconsolata"/>
              </a:rPr>
              <a:t>report.txt</a:t>
            </a:r>
            <a:r>
              <a:rPr lang="en">
                <a:solidFill>
                  <a:schemeClr val="dk1"/>
                </a:solidFill>
                <a:latin typeface="Roboto"/>
                <a:ea typeface="Roboto"/>
                <a:cs typeface="Roboto"/>
                <a:sym typeface="Roboto"/>
              </a:rPr>
              <a:t> file.</a:t>
            </a:r>
            <a:endParaRPr b="1">
              <a:solidFill>
                <a:schemeClr val="dk1"/>
              </a:solidFill>
              <a:latin typeface="Roboto"/>
              <a:ea typeface="Roboto"/>
              <a:cs typeface="Roboto"/>
              <a:sym typeface="Roboto"/>
            </a:endParaRPr>
          </a:p>
        </p:txBody>
      </p:sp>
      <p:sp>
        <p:nvSpPr>
          <p:cNvPr id="3350" name="Google Shape;3350;p191"/>
          <p:cNvSpPr/>
          <p:nvPr/>
        </p:nvSpPr>
        <p:spPr>
          <a:xfrm>
            <a:off x="981575" y="765625"/>
            <a:ext cx="2031900" cy="4221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9EBCEC"/>
            </a:gs>
            <a:gs pos="100000">
              <a:srgbClr val="FFFFFF"/>
            </a:gs>
          </a:gsLst>
          <a:lin ang="16198662" scaled="0"/>
        </a:gradFill>
        <a:effectLst/>
      </p:bgPr>
    </p:bg>
    <p:spTree>
      <p:nvGrpSpPr>
        <p:cNvPr id="1" name="Shape 3354"/>
        <p:cNvGrpSpPr/>
        <p:nvPr/>
      </p:nvGrpSpPr>
      <p:grpSpPr>
        <a:xfrm>
          <a:off x="0" y="0"/>
          <a:ext cx="0" cy="0"/>
          <a:chOff x="0" y="0"/>
          <a:chExt cx="0" cy="0"/>
        </a:xfrm>
      </p:grpSpPr>
      <p:sp>
        <p:nvSpPr>
          <p:cNvPr id="3355" name="Google Shape;3355;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wmic</a:t>
            </a:r>
            <a:r>
              <a:rPr lang="en">
                <a:solidFill>
                  <a:schemeClr val="dk1"/>
                </a:solidFill>
              </a:rPr>
              <a:t> Structure and Conventions</a:t>
            </a:r>
            <a:endParaRPr>
              <a:solidFill>
                <a:schemeClr val="dk1"/>
              </a:solidFill>
            </a:endParaRPr>
          </a:p>
          <a:p>
            <a:pPr marL="0" lvl="0" indent="0" algn="l" rtl="0">
              <a:spcBef>
                <a:spcPts val="0"/>
              </a:spcBef>
              <a:spcAft>
                <a:spcPts val="0"/>
              </a:spcAft>
              <a:buNone/>
            </a:pPr>
            <a:endParaRPr b="1">
              <a:solidFill>
                <a:schemeClr val="dk1"/>
              </a:solidFill>
              <a:latin typeface="Inconsolata"/>
              <a:ea typeface="Inconsolata"/>
              <a:cs typeface="Inconsolata"/>
              <a:sym typeface="Inconsolata"/>
            </a:endParaRPr>
          </a:p>
        </p:txBody>
      </p:sp>
      <p:sp>
        <p:nvSpPr>
          <p:cNvPr id="3356" name="Google Shape;3356;p192"/>
          <p:cNvSpPr txBox="1">
            <a:spLocks noGrp="1"/>
          </p:cNvSpPr>
          <p:nvPr>
            <p:ph type="subTitle" idx="1"/>
          </p:nvPr>
        </p:nvSpPr>
        <p:spPr>
          <a:xfrm>
            <a:off x="0" y="730725"/>
            <a:ext cx="9034200" cy="31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wmic [global switches] [alias] [verbs] [properties]</a:t>
            </a:r>
            <a:endParaRPr b="1">
              <a:latin typeface="Inconsolata"/>
              <a:ea typeface="Inconsolata"/>
              <a:cs typeface="Inconsolata"/>
              <a:sym typeface="Inconsolata"/>
            </a:endParaRPr>
          </a:p>
        </p:txBody>
      </p:sp>
      <p:sp>
        <p:nvSpPr>
          <p:cNvPr id="3357" name="Google Shape;3357;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3358" name="Google Shape;3358;p192"/>
          <p:cNvSpPr/>
          <p:nvPr/>
        </p:nvSpPr>
        <p:spPr>
          <a:xfrm>
            <a:off x="758550" y="1599975"/>
            <a:ext cx="7517100" cy="1904400"/>
          </a:xfrm>
          <a:prstGeom prst="roundRect">
            <a:avLst>
              <a:gd name="adj" fmla="val 7045"/>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92"/>
          <p:cNvSpPr txBox="1">
            <a:spLocks noGrp="1"/>
          </p:cNvSpPr>
          <p:nvPr>
            <p:ph type="subTitle" idx="1"/>
          </p:nvPr>
        </p:nvSpPr>
        <p:spPr>
          <a:xfrm>
            <a:off x="-599275" y="1870425"/>
            <a:ext cx="8737500" cy="1363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700" b="1">
                <a:solidFill>
                  <a:schemeClr val="dk1"/>
                </a:solidFill>
                <a:latin typeface="Inconsolata"/>
                <a:ea typeface="Inconsolata"/>
                <a:cs typeface="Inconsolata"/>
                <a:sym typeface="Inconsolata"/>
              </a:rPr>
              <a:t>[alias]</a:t>
            </a:r>
            <a:r>
              <a:rPr lang="en" sz="1700">
                <a:solidFill>
                  <a:schemeClr val="dk1"/>
                </a:solidFill>
                <a:latin typeface="Roboto Medium"/>
                <a:ea typeface="Roboto Medium"/>
                <a:cs typeface="Roboto Medium"/>
                <a:sym typeface="Roboto Medium"/>
              </a:rPr>
              <a:t> is the Windows component that </a:t>
            </a:r>
            <a:r>
              <a:rPr lang="en" sz="1700" b="1">
                <a:solidFill>
                  <a:schemeClr val="dk1"/>
                </a:solidFill>
                <a:latin typeface="Inconsolata"/>
                <a:ea typeface="Inconsolata"/>
                <a:cs typeface="Inconsolata"/>
                <a:sym typeface="Inconsolata"/>
              </a:rPr>
              <a:t>wmic</a:t>
            </a:r>
            <a:r>
              <a:rPr lang="en" sz="1700">
                <a:solidFill>
                  <a:schemeClr val="dk1"/>
                </a:solidFill>
                <a:latin typeface="Roboto Medium"/>
                <a:ea typeface="Roboto Medium"/>
                <a:cs typeface="Roboto Medium"/>
                <a:sym typeface="Roboto Medium"/>
              </a:rPr>
              <a:t> queries. Common aliases include:</a:t>
            </a:r>
            <a:endParaRPr sz="1700">
              <a:solidFill>
                <a:schemeClr val="dk1"/>
              </a:solidFill>
              <a:latin typeface="Roboto Medium"/>
              <a:ea typeface="Roboto Medium"/>
              <a:cs typeface="Roboto Medium"/>
              <a:sym typeface="Roboto Medium"/>
            </a:endParaRPr>
          </a:p>
          <a:p>
            <a:pPr marL="320040" lvl="0" indent="-180340" algn="l" rtl="0">
              <a:lnSpc>
                <a:spcPct val="115000"/>
              </a:lnSpc>
              <a:spcBef>
                <a:spcPts val="1000"/>
              </a:spcBef>
              <a:spcAft>
                <a:spcPts val="0"/>
              </a:spcAft>
              <a:buClr>
                <a:schemeClr val="dk1"/>
              </a:buClr>
              <a:buSzPts val="1400"/>
              <a:buFont typeface="Roboto"/>
              <a:buChar char="●"/>
            </a:pPr>
            <a:r>
              <a:rPr lang="en" sz="1500" b="1">
                <a:solidFill>
                  <a:schemeClr val="dk1"/>
                </a:solidFill>
                <a:latin typeface="Inconsolata"/>
                <a:ea typeface="Inconsolata"/>
                <a:cs typeface="Inconsolata"/>
                <a:sym typeface="Inconsolata"/>
              </a:rPr>
              <a:t>os</a:t>
            </a:r>
            <a:r>
              <a:rPr lang="en">
                <a:solidFill>
                  <a:schemeClr val="dk1"/>
                </a:solidFill>
                <a:latin typeface="Roboto"/>
                <a:ea typeface="Roboto"/>
                <a:cs typeface="Roboto"/>
                <a:sym typeface="Roboto"/>
              </a:rPr>
              <a:t> (operating system): Contains properties specific to the operating system, such as the Windows edition name and build number.</a:t>
            </a:r>
            <a:endParaRPr>
              <a:solidFill>
                <a:schemeClr val="dk1"/>
              </a:solidFill>
              <a:latin typeface="Roboto"/>
              <a:ea typeface="Roboto"/>
              <a:cs typeface="Roboto"/>
              <a:sym typeface="Roboto"/>
            </a:endParaRPr>
          </a:p>
          <a:p>
            <a:pPr marL="320040" lvl="0" indent="-180340" algn="l" rtl="0">
              <a:lnSpc>
                <a:spcPct val="115000"/>
              </a:lnSpc>
              <a:spcBef>
                <a:spcPts val="400"/>
              </a:spcBef>
              <a:spcAft>
                <a:spcPts val="0"/>
              </a:spcAft>
              <a:buClr>
                <a:schemeClr val="dk1"/>
              </a:buClr>
              <a:buSzPts val="1400"/>
              <a:buFont typeface="Roboto"/>
              <a:buChar char="●"/>
            </a:pPr>
            <a:r>
              <a:rPr lang="en" sz="1500" b="1">
                <a:solidFill>
                  <a:schemeClr val="dk1"/>
                </a:solidFill>
                <a:latin typeface="Inconsolata"/>
                <a:ea typeface="Inconsolata"/>
                <a:cs typeface="Inconsolata"/>
                <a:sym typeface="Inconsolata"/>
              </a:rPr>
              <a:t>Logicaldisk</a:t>
            </a:r>
            <a:r>
              <a:rPr lang="en">
                <a:solidFill>
                  <a:schemeClr val="dk1"/>
                </a:solidFill>
                <a:latin typeface="Roboto"/>
                <a:ea typeface="Roboto"/>
                <a:cs typeface="Roboto"/>
                <a:sym typeface="Roboto"/>
              </a:rPr>
              <a:t>: Contains properties specific to the disk drives, such as drive name, file system, free space, size, and volume serial number.</a:t>
            </a:r>
            <a:endParaRPr sz="1800" b="1">
              <a:solidFill>
                <a:schemeClr val="dk1"/>
              </a:solidFill>
              <a:latin typeface="Inconsolata"/>
              <a:ea typeface="Inconsolata"/>
              <a:cs typeface="Inconsolata"/>
              <a:sym typeface="Inconsolata"/>
            </a:endParaRPr>
          </a:p>
        </p:txBody>
      </p:sp>
      <p:sp>
        <p:nvSpPr>
          <p:cNvPr id="3360" name="Google Shape;3360;p192"/>
          <p:cNvSpPr/>
          <p:nvPr/>
        </p:nvSpPr>
        <p:spPr>
          <a:xfrm>
            <a:off x="3062550" y="770000"/>
            <a:ext cx="912900" cy="4221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9EBCEC"/>
            </a:gs>
            <a:gs pos="100000">
              <a:srgbClr val="FFFFFF"/>
            </a:gs>
          </a:gsLst>
          <a:lin ang="16198662" scaled="0"/>
        </a:gradFill>
        <a:effectLst/>
      </p:bgPr>
    </p:bg>
    <p:spTree>
      <p:nvGrpSpPr>
        <p:cNvPr id="1" name="Shape 3364"/>
        <p:cNvGrpSpPr/>
        <p:nvPr/>
      </p:nvGrpSpPr>
      <p:grpSpPr>
        <a:xfrm>
          <a:off x="0" y="0"/>
          <a:ext cx="0" cy="0"/>
          <a:chOff x="0" y="0"/>
          <a:chExt cx="0" cy="0"/>
        </a:xfrm>
      </p:grpSpPr>
      <p:sp>
        <p:nvSpPr>
          <p:cNvPr id="3365" name="Google Shape;3365;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wmic</a:t>
            </a:r>
            <a:r>
              <a:rPr lang="en">
                <a:solidFill>
                  <a:schemeClr val="dk1"/>
                </a:solidFill>
              </a:rPr>
              <a:t> Structure and Conventions</a:t>
            </a:r>
            <a:endParaRPr>
              <a:solidFill>
                <a:schemeClr val="dk1"/>
              </a:solidFill>
            </a:endParaRPr>
          </a:p>
          <a:p>
            <a:pPr marL="0" lvl="0" indent="0" algn="l" rtl="0">
              <a:spcBef>
                <a:spcPts val="0"/>
              </a:spcBef>
              <a:spcAft>
                <a:spcPts val="0"/>
              </a:spcAft>
              <a:buNone/>
            </a:pPr>
            <a:endParaRPr b="1">
              <a:solidFill>
                <a:schemeClr val="dk1"/>
              </a:solidFill>
              <a:latin typeface="Inconsolata"/>
              <a:ea typeface="Inconsolata"/>
              <a:cs typeface="Inconsolata"/>
              <a:sym typeface="Inconsolata"/>
            </a:endParaRPr>
          </a:p>
        </p:txBody>
      </p:sp>
      <p:sp>
        <p:nvSpPr>
          <p:cNvPr id="3366" name="Google Shape;3366;p193"/>
          <p:cNvSpPr txBox="1">
            <a:spLocks noGrp="1"/>
          </p:cNvSpPr>
          <p:nvPr>
            <p:ph type="subTitle" idx="1"/>
          </p:nvPr>
        </p:nvSpPr>
        <p:spPr>
          <a:xfrm>
            <a:off x="0" y="730725"/>
            <a:ext cx="9034200" cy="31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wmic [global switches] [alias] [verbs] [properties]</a:t>
            </a:r>
            <a:endParaRPr b="1">
              <a:latin typeface="Inconsolata"/>
              <a:ea typeface="Inconsolata"/>
              <a:cs typeface="Inconsolata"/>
              <a:sym typeface="Inconsolata"/>
            </a:endParaRPr>
          </a:p>
        </p:txBody>
      </p:sp>
      <p:sp>
        <p:nvSpPr>
          <p:cNvPr id="3367" name="Google Shape;3367;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3368" name="Google Shape;3368;p193"/>
          <p:cNvSpPr/>
          <p:nvPr/>
        </p:nvSpPr>
        <p:spPr>
          <a:xfrm>
            <a:off x="758550" y="1972975"/>
            <a:ext cx="7517100" cy="1363500"/>
          </a:xfrm>
          <a:prstGeom prst="roundRect">
            <a:avLst>
              <a:gd name="adj" fmla="val 7045"/>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93"/>
          <p:cNvSpPr txBox="1">
            <a:spLocks noGrp="1"/>
          </p:cNvSpPr>
          <p:nvPr>
            <p:ph type="subTitle" idx="1"/>
          </p:nvPr>
        </p:nvSpPr>
        <p:spPr>
          <a:xfrm>
            <a:off x="-599275" y="1816925"/>
            <a:ext cx="8737500" cy="1363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endParaRPr sz="1700" b="1">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700" b="1">
                <a:solidFill>
                  <a:schemeClr val="dk1"/>
                </a:solidFill>
                <a:latin typeface="Inconsolata"/>
                <a:ea typeface="Inconsolata"/>
                <a:cs typeface="Inconsolata"/>
                <a:sym typeface="Inconsolata"/>
              </a:rPr>
              <a:t>[verbs]</a:t>
            </a:r>
            <a:r>
              <a:rPr lang="en" sz="1700">
                <a:solidFill>
                  <a:schemeClr val="dk1"/>
                </a:solidFill>
                <a:latin typeface="Inconsolata"/>
                <a:ea typeface="Inconsolata"/>
                <a:cs typeface="Inconsolata"/>
                <a:sym typeface="Inconsolata"/>
              </a:rPr>
              <a:t> </a:t>
            </a:r>
            <a:r>
              <a:rPr lang="en" sz="1700">
                <a:solidFill>
                  <a:schemeClr val="dk1"/>
                </a:solidFill>
                <a:latin typeface="Roboto Medium"/>
                <a:ea typeface="Roboto Medium"/>
                <a:cs typeface="Roboto Medium"/>
                <a:sym typeface="Roboto Medium"/>
              </a:rPr>
              <a:t>are actions we want to complete with the </a:t>
            </a:r>
            <a:r>
              <a:rPr lang="en" sz="1700" b="1">
                <a:solidFill>
                  <a:schemeClr val="dk1"/>
                </a:solidFill>
                <a:latin typeface="Inconsolata"/>
                <a:ea typeface="Inconsolata"/>
                <a:cs typeface="Inconsolata"/>
                <a:sym typeface="Inconsolata"/>
              </a:rPr>
              <a:t>wmic</a:t>
            </a:r>
            <a:r>
              <a:rPr lang="en" sz="1700">
                <a:solidFill>
                  <a:schemeClr val="dk1"/>
                </a:solidFill>
                <a:latin typeface="Roboto Medium"/>
                <a:ea typeface="Roboto Medium"/>
                <a:cs typeface="Roboto Medium"/>
                <a:sym typeface="Roboto Medium"/>
              </a:rPr>
              <a:t> command. </a:t>
            </a:r>
            <a:endParaRPr sz="1700">
              <a:solidFill>
                <a:schemeClr val="dk1"/>
              </a:solidFill>
              <a:latin typeface="Roboto Medium"/>
              <a:ea typeface="Roboto Medium"/>
              <a:cs typeface="Roboto Medium"/>
              <a:sym typeface="Roboto Medium"/>
            </a:endParaRPr>
          </a:p>
          <a:p>
            <a:pPr marL="457200" lvl="0" indent="-317500" algn="l" rtl="0">
              <a:lnSpc>
                <a:spcPct val="115000"/>
              </a:lnSpc>
              <a:spcBef>
                <a:spcPts val="1000"/>
              </a:spcBef>
              <a:spcAft>
                <a:spcPts val="0"/>
              </a:spcAft>
              <a:buClr>
                <a:schemeClr val="dk1"/>
              </a:buClr>
              <a:buSzPts val="1400"/>
              <a:buFont typeface="Roboto"/>
              <a:buChar char="●"/>
            </a:pPr>
            <a:r>
              <a:rPr lang="en">
                <a:solidFill>
                  <a:schemeClr val="dk1"/>
                </a:solidFill>
                <a:latin typeface="Roboto"/>
                <a:ea typeface="Roboto"/>
                <a:cs typeface="Roboto"/>
                <a:sym typeface="Roboto"/>
              </a:rPr>
              <a:t>For example, if we are using </a:t>
            </a:r>
            <a:r>
              <a:rPr lang="en" sz="1600" b="1">
                <a:solidFill>
                  <a:schemeClr val="dk1"/>
                </a:solidFill>
                <a:latin typeface="Inconsolata"/>
                <a:ea typeface="Inconsolata"/>
                <a:cs typeface="Inconsolata"/>
                <a:sym typeface="Inconsolata"/>
              </a:rPr>
              <a:t>wmic</a:t>
            </a:r>
            <a:r>
              <a:rPr lang="en" sz="1600">
                <a:solidFill>
                  <a:schemeClr val="dk1"/>
                </a:solidFill>
                <a:latin typeface="Roboto"/>
                <a:ea typeface="Roboto"/>
                <a:cs typeface="Roboto"/>
                <a:sym typeface="Roboto"/>
              </a:rPr>
              <a:t> </a:t>
            </a:r>
            <a:r>
              <a:rPr lang="en" sz="1600" b="1">
                <a:solidFill>
                  <a:schemeClr val="dk1"/>
                </a:solidFill>
                <a:latin typeface="Inconsolata"/>
                <a:ea typeface="Inconsolata"/>
                <a:cs typeface="Inconsolata"/>
                <a:sym typeface="Inconsolata"/>
              </a:rPr>
              <a:t>os</a:t>
            </a:r>
            <a:r>
              <a:rPr lang="en">
                <a:solidFill>
                  <a:schemeClr val="dk1"/>
                </a:solidFill>
                <a:latin typeface="Roboto"/>
                <a:ea typeface="Roboto"/>
                <a:cs typeface="Roboto"/>
                <a:sym typeface="Roboto"/>
              </a:rPr>
              <a:t> to find operating system information, we can then use the </a:t>
            </a:r>
            <a:r>
              <a:rPr lang="en" sz="1500" b="1">
                <a:solidFill>
                  <a:schemeClr val="dk1"/>
                </a:solidFill>
                <a:latin typeface="Inconsolata"/>
                <a:ea typeface="Inconsolata"/>
                <a:cs typeface="Inconsolata"/>
                <a:sym typeface="Inconsolata"/>
              </a:rPr>
              <a:t>get</a:t>
            </a:r>
            <a:r>
              <a:rPr lang="en">
                <a:solidFill>
                  <a:schemeClr val="dk1"/>
                </a:solidFill>
                <a:latin typeface="Roboto"/>
                <a:ea typeface="Roboto"/>
                <a:cs typeface="Roboto"/>
                <a:sym typeface="Roboto"/>
              </a:rPr>
              <a:t> verb, followed by the various </a:t>
            </a:r>
            <a:r>
              <a:rPr lang="en" sz="1500" b="1">
                <a:solidFill>
                  <a:schemeClr val="dk1"/>
                </a:solidFill>
                <a:latin typeface="Inconsolata"/>
                <a:ea typeface="Inconsolata"/>
                <a:cs typeface="Inconsolata"/>
                <a:sym typeface="Inconsolata"/>
              </a:rPr>
              <a:t>[properties]</a:t>
            </a:r>
            <a:r>
              <a:rPr lang="en">
                <a:solidFill>
                  <a:schemeClr val="dk1"/>
                </a:solidFill>
                <a:latin typeface="Roboto"/>
                <a:ea typeface="Roboto"/>
                <a:cs typeface="Roboto"/>
                <a:sym typeface="Roboto"/>
              </a:rPr>
              <a:t> we want to find.</a:t>
            </a:r>
            <a:endParaRPr b="1">
              <a:solidFill>
                <a:schemeClr val="dk1"/>
              </a:solidFill>
              <a:latin typeface="Inconsolata"/>
              <a:ea typeface="Inconsolata"/>
              <a:cs typeface="Inconsolata"/>
              <a:sym typeface="Inconsolata"/>
            </a:endParaRPr>
          </a:p>
        </p:txBody>
      </p:sp>
      <p:sp>
        <p:nvSpPr>
          <p:cNvPr id="3370" name="Google Shape;3370;p193"/>
          <p:cNvSpPr/>
          <p:nvPr/>
        </p:nvSpPr>
        <p:spPr>
          <a:xfrm>
            <a:off x="3926350" y="770000"/>
            <a:ext cx="912900" cy="4221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9EBCEC"/>
            </a:gs>
            <a:gs pos="100000">
              <a:srgbClr val="FFFFFF"/>
            </a:gs>
          </a:gsLst>
          <a:lin ang="16198662" scaled="0"/>
        </a:gradFill>
        <a:effectLst/>
      </p:bgPr>
    </p:bg>
    <p:spTree>
      <p:nvGrpSpPr>
        <p:cNvPr id="1" name="Shape 3374"/>
        <p:cNvGrpSpPr/>
        <p:nvPr/>
      </p:nvGrpSpPr>
      <p:grpSpPr>
        <a:xfrm>
          <a:off x="0" y="0"/>
          <a:ext cx="0" cy="0"/>
          <a:chOff x="0" y="0"/>
          <a:chExt cx="0" cy="0"/>
        </a:xfrm>
      </p:grpSpPr>
      <p:sp>
        <p:nvSpPr>
          <p:cNvPr id="3375" name="Google Shape;3375;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wmic</a:t>
            </a:r>
            <a:r>
              <a:rPr lang="en">
                <a:solidFill>
                  <a:schemeClr val="dk1"/>
                </a:solidFill>
              </a:rPr>
              <a:t> Structure and Conventions</a:t>
            </a:r>
            <a:endParaRPr>
              <a:solidFill>
                <a:schemeClr val="dk1"/>
              </a:solidFill>
            </a:endParaRPr>
          </a:p>
          <a:p>
            <a:pPr marL="0" lvl="0" indent="0" algn="l" rtl="0">
              <a:spcBef>
                <a:spcPts val="0"/>
              </a:spcBef>
              <a:spcAft>
                <a:spcPts val="0"/>
              </a:spcAft>
              <a:buNone/>
            </a:pPr>
            <a:endParaRPr b="1">
              <a:solidFill>
                <a:schemeClr val="dk1"/>
              </a:solidFill>
              <a:latin typeface="Inconsolata"/>
              <a:ea typeface="Inconsolata"/>
              <a:cs typeface="Inconsolata"/>
              <a:sym typeface="Inconsolata"/>
            </a:endParaRPr>
          </a:p>
        </p:txBody>
      </p:sp>
      <p:sp>
        <p:nvSpPr>
          <p:cNvPr id="3376" name="Google Shape;3376;p194"/>
          <p:cNvSpPr txBox="1">
            <a:spLocks noGrp="1"/>
          </p:cNvSpPr>
          <p:nvPr>
            <p:ph type="subTitle" idx="1"/>
          </p:nvPr>
        </p:nvSpPr>
        <p:spPr>
          <a:xfrm>
            <a:off x="0" y="730725"/>
            <a:ext cx="9034200" cy="31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wmic [global switches] [alias] [verbs] [properties]</a:t>
            </a:r>
            <a:endParaRPr b="1">
              <a:latin typeface="Inconsolata"/>
              <a:ea typeface="Inconsolata"/>
              <a:cs typeface="Inconsolata"/>
              <a:sym typeface="Inconsolata"/>
            </a:endParaRPr>
          </a:p>
        </p:txBody>
      </p:sp>
      <p:sp>
        <p:nvSpPr>
          <p:cNvPr id="3377" name="Google Shape;3377;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3378" name="Google Shape;3378;p194"/>
          <p:cNvSpPr/>
          <p:nvPr/>
        </p:nvSpPr>
        <p:spPr>
          <a:xfrm>
            <a:off x="758550" y="1972975"/>
            <a:ext cx="7517100" cy="1363500"/>
          </a:xfrm>
          <a:prstGeom prst="roundRect">
            <a:avLst>
              <a:gd name="adj" fmla="val 7045"/>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94"/>
          <p:cNvSpPr txBox="1">
            <a:spLocks noGrp="1"/>
          </p:cNvSpPr>
          <p:nvPr>
            <p:ph type="subTitle" idx="1"/>
          </p:nvPr>
        </p:nvSpPr>
        <p:spPr>
          <a:xfrm>
            <a:off x="-599275" y="1816925"/>
            <a:ext cx="8737500" cy="1363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endParaRPr sz="1700" b="1">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1700">
                <a:solidFill>
                  <a:schemeClr val="dk1"/>
                </a:solidFill>
                <a:latin typeface="Roboto Medium"/>
                <a:ea typeface="Roboto Medium"/>
                <a:cs typeface="Roboto Medium"/>
                <a:sym typeface="Roboto Medium"/>
              </a:rPr>
              <a:t>Common properties to retrieve using </a:t>
            </a:r>
            <a:r>
              <a:rPr lang="en" sz="1700" b="1">
                <a:solidFill>
                  <a:schemeClr val="dk1"/>
                </a:solidFill>
                <a:latin typeface="Inconsolata"/>
                <a:ea typeface="Inconsolata"/>
                <a:cs typeface="Inconsolata"/>
                <a:sym typeface="Inconsolata"/>
              </a:rPr>
              <a:t>get</a:t>
            </a:r>
            <a:r>
              <a:rPr lang="en" sz="1700">
                <a:solidFill>
                  <a:schemeClr val="dk1"/>
                </a:solidFill>
                <a:latin typeface="Roboto Medium"/>
                <a:ea typeface="Roboto Medium"/>
                <a:cs typeface="Roboto Medium"/>
                <a:sym typeface="Roboto Medium"/>
              </a:rPr>
              <a:t>:</a:t>
            </a:r>
            <a:endParaRPr sz="1700">
              <a:solidFill>
                <a:schemeClr val="dk1"/>
              </a:solidFill>
              <a:latin typeface="Roboto Medium"/>
              <a:ea typeface="Roboto Medium"/>
              <a:cs typeface="Roboto Medium"/>
              <a:sym typeface="Roboto Medium"/>
            </a:endParaRPr>
          </a:p>
          <a:p>
            <a:pPr marL="320040" lvl="0" indent="-180340" algn="l" rtl="0">
              <a:lnSpc>
                <a:spcPct val="115000"/>
              </a:lnSpc>
              <a:spcBef>
                <a:spcPts val="1000"/>
              </a:spcBef>
              <a:spcAft>
                <a:spcPts val="0"/>
              </a:spcAft>
              <a:buClr>
                <a:schemeClr val="dk1"/>
              </a:buClr>
              <a:buSzPts val="1400"/>
              <a:buFont typeface="Roboto"/>
              <a:buChar char="●"/>
            </a:pPr>
            <a:r>
              <a:rPr lang="en" sz="1500" b="1">
                <a:solidFill>
                  <a:schemeClr val="dk1"/>
                </a:solidFill>
                <a:latin typeface="Inconsolata"/>
                <a:ea typeface="Inconsolata"/>
                <a:cs typeface="Inconsolata"/>
                <a:sym typeface="Inconsolata"/>
              </a:rPr>
              <a:t>get caption</a:t>
            </a:r>
            <a:r>
              <a:rPr lang="en">
                <a:solidFill>
                  <a:schemeClr val="dk1"/>
                </a:solidFill>
                <a:latin typeface="Roboto"/>
                <a:ea typeface="Roboto"/>
                <a:cs typeface="Roboto"/>
                <a:sym typeface="Roboto"/>
              </a:rPr>
              <a:t>: Returns a one-line description of the given alias.</a:t>
            </a:r>
            <a:endParaRPr>
              <a:solidFill>
                <a:schemeClr val="dk1"/>
              </a:solidFill>
              <a:latin typeface="Roboto"/>
              <a:ea typeface="Roboto"/>
              <a:cs typeface="Roboto"/>
              <a:sym typeface="Roboto"/>
            </a:endParaRPr>
          </a:p>
          <a:p>
            <a:pPr marL="320040" lvl="0" indent="-180340" algn="l" rtl="0">
              <a:lnSpc>
                <a:spcPct val="115000"/>
              </a:lnSpc>
              <a:spcBef>
                <a:spcPts val="0"/>
              </a:spcBef>
              <a:spcAft>
                <a:spcPts val="0"/>
              </a:spcAft>
              <a:buClr>
                <a:schemeClr val="dk1"/>
              </a:buClr>
              <a:buSzPts val="1400"/>
              <a:buFont typeface="Roboto"/>
              <a:buChar char="●"/>
            </a:pPr>
            <a:r>
              <a:rPr lang="en" sz="1500" b="1">
                <a:solidFill>
                  <a:schemeClr val="dk1"/>
                </a:solidFill>
                <a:latin typeface="Inconsolata"/>
                <a:ea typeface="Inconsolata"/>
                <a:cs typeface="Inconsolata"/>
                <a:sym typeface="Inconsolata"/>
              </a:rPr>
              <a:t>get /value</a:t>
            </a:r>
            <a:r>
              <a:rPr lang="en">
                <a:solidFill>
                  <a:schemeClr val="dk1"/>
                </a:solidFill>
                <a:latin typeface="Roboto"/>
                <a:ea typeface="Roboto"/>
                <a:cs typeface="Roboto"/>
                <a:sym typeface="Roboto"/>
              </a:rPr>
              <a:t>: Gets</a:t>
            </a:r>
            <a:r>
              <a:rPr lang="en" i="1">
                <a:solidFill>
                  <a:schemeClr val="dk1"/>
                </a:solidFill>
                <a:latin typeface="Roboto"/>
                <a:ea typeface="Roboto"/>
                <a:cs typeface="Roboto"/>
                <a:sym typeface="Roboto"/>
              </a:rPr>
              <a:t> </a:t>
            </a:r>
            <a:r>
              <a:rPr lang="en">
                <a:solidFill>
                  <a:schemeClr val="dk1"/>
                </a:solidFill>
                <a:latin typeface="Roboto"/>
                <a:ea typeface="Roboto"/>
                <a:cs typeface="Roboto"/>
                <a:sym typeface="Roboto"/>
              </a:rPr>
              <a:t>all of the properties and values of an alias and lists each on separate line.</a:t>
            </a:r>
            <a:endParaRPr b="1">
              <a:solidFill>
                <a:schemeClr val="dk1"/>
              </a:solidFill>
              <a:latin typeface="Inconsolata"/>
              <a:ea typeface="Inconsolata"/>
              <a:cs typeface="Inconsolata"/>
              <a:sym typeface="Inconsolata"/>
            </a:endParaRPr>
          </a:p>
        </p:txBody>
      </p:sp>
      <p:sp>
        <p:nvSpPr>
          <p:cNvPr id="3380" name="Google Shape;3380;p194"/>
          <p:cNvSpPr/>
          <p:nvPr/>
        </p:nvSpPr>
        <p:spPr>
          <a:xfrm>
            <a:off x="4868675" y="779825"/>
            <a:ext cx="1560600" cy="4221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195"/>
          <p:cNvSpPr/>
          <p:nvPr/>
        </p:nvSpPr>
        <p:spPr>
          <a:xfrm>
            <a:off x="-24600" y="0"/>
            <a:ext cx="9168600" cy="5143500"/>
          </a:xfrm>
          <a:prstGeom prst="rect">
            <a:avLst/>
          </a:prstGeom>
          <a:solidFill>
            <a:srgbClr val="417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6" name="Google Shape;3386;p195"/>
          <p:cNvPicPr preferRelativeResize="0"/>
          <p:nvPr/>
        </p:nvPicPr>
        <p:blipFill rotWithShape="1">
          <a:blip r:embed="rId3">
            <a:alphaModFix/>
          </a:blip>
          <a:srcRect l="13644" t="10698" r="15216"/>
          <a:stretch/>
        </p:blipFill>
        <p:spPr>
          <a:xfrm flipH="1">
            <a:off x="-24600" y="1055350"/>
            <a:ext cx="4254100" cy="3786675"/>
          </a:xfrm>
          <a:prstGeom prst="rect">
            <a:avLst/>
          </a:prstGeom>
          <a:noFill/>
          <a:ln>
            <a:noFill/>
          </a:ln>
        </p:spPr>
      </p:pic>
      <p:sp>
        <p:nvSpPr>
          <p:cNvPr id="3387" name="Google Shape;3387;p195"/>
          <p:cNvSpPr/>
          <p:nvPr/>
        </p:nvSpPr>
        <p:spPr>
          <a:xfrm>
            <a:off x="1186225" y="4077625"/>
            <a:ext cx="76458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95"/>
          <p:cNvSpPr/>
          <p:nvPr/>
        </p:nvSpPr>
        <p:spPr>
          <a:xfrm>
            <a:off x="4023700" y="2865525"/>
            <a:ext cx="4808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95"/>
          <p:cNvSpPr/>
          <p:nvPr/>
        </p:nvSpPr>
        <p:spPr>
          <a:xfrm>
            <a:off x="5010650" y="2277875"/>
            <a:ext cx="3821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95"/>
          <p:cNvSpPr/>
          <p:nvPr/>
        </p:nvSpPr>
        <p:spPr>
          <a:xfrm>
            <a:off x="6070925" y="1660325"/>
            <a:ext cx="27609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95"/>
          <p:cNvSpPr/>
          <p:nvPr/>
        </p:nvSpPr>
        <p:spPr>
          <a:xfrm>
            <a:off x="2666650" y="3466575"/>
            <a:ext cx="6165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3393" name="Google Shape;3393;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Applying </a:t>
            </a:r>
            <a:r>
              <a:rPr lang="en" b="1">
                <a:solidFill>
                  <a:srgbClr val="FFFFFF"/>
                </a:solidFill>
                <a:latin typeface="Inconsolata"/>
                <a:ea typeface="Inconsolata"/>
                <a:cs typeface="Inconsolata"/>
                <a:sym typeface="Inconsolata"/>
              </a:rPr>
              <a:t>wmic</a:t>
            </a:r>
            <a:endParaRPr b="1">
              <a:solidFill>
                <a:srgbClr val="FFFFFF"/>
              </a:solidFill>
              <a:latin typeface="Inconsolata"/>
              <a:ea typeface="Inconsolata"/>
              <a:cs typeface="Inconsolata"/>
              <a:sym typeface="Inconsolata"/>
            </a:endParaRPr>
          </a:p>
        </p:txBody>
      </p:sp>
      <p:sp>
        <p:nvSpPr>
          <p:cNvPr id="3394" name="Google Shape;3394;p1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Let’s walk through a few examples:</a:t>
            </a:r>
            <a:endParaRPr>
              <a:solidFill>
                <a:srgbClr val="FFFFFF"/>
              </a:solidFill>
            </a:endParaRPr>
          </a:p>
        </p:txBody>
      </p:sp>
      <p:sp>
        <p:nvSpPr>
          <p:cNvPr id="3395" name="Google Shape;3395;p195"/>
          <p:cNvSpPr txBox="1">
            <a:spLocks noGrp="1"/>
          </p:cNvSpPr>
          <p:nvPr>
            <p:ph type="subTitle" idx="1"/>
          </p:nvPr>
        </p:nvSpPr>
        <p:spPr>
          <a:xfrm>
            <a:off x="6965550" y="1660325"/>
            <a:ext cx="1793100" cy="48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24292E"/>
                </a:solidFill>
                <a:latin typeface="Inconsolata"/>
                <a:ea typeface="Inconsolata"/>
                <a:cs typeface="Inconsolata"/>
                <a:sym typeface="Inconsolata"/>
              </a:rPr>
              <a:t>wmic os get /value</a:t>
            </a:r>
            <a:endParaRPr sz="1200" b="1">
              <a:latin typeface="Inconsolata"/>
              <a:ea typeface="Inconsolata"/>
              <a:cs typeface="Inconsolata"/>
              <a:sym typeface="Inconsolata"/>
            </a:endParaRPr>
          </a:p>
        </p:txBody>
      </p:sp>
      <p:sp>
        <p:nvSpPr>
          <p:cNvPr id="3396" name="Google Shape;3396;p195"/>
          <p:cNvSpPr txBox="1">
            <a:spLocks noGrp="1"/>
          </p:cNvSpPr>
          <p:nvPr>
            <p:ph type="subTitle" idx="2"/>
          </p:nvPr>
        </p:nvSpPr>
        <p:spPr>
          <a:xfrm>
            <a:off x="5997577" y="2304350"/>
            <a:ext cx="27609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24292E"/>
                </a:solidFill>
                <a:latin typeface="Inconsolata"/>
                <a:ea typeface="Inconsolata"/>
                <a:cs typeface="Inconsolata"/>
                <a:sym typeface="Inconsolata"/>
              </a:rPr>
              <a:t>wmic os get caption, buildnumber</a:t>
            </a:r>
            <a:endParaRPr sz="1200" b="1">
              <a:latin typeface="Inconsolata"/>
              <a:ea typeface="Inconsolata"/>
              <a:cs typeface="Inconsolata"/>
              <a:sym typeface="Inconsolata"/>
            </a:endParaRPr>
          </a:p>
        </p:txBody>
      </p:sp>
      <p:sp>
        <p:nvSpPr>
          <p:cNvPr id="3397" name="Google Shape;3397;p195"/>
          <p:cNvSpPr txBox="1">
            <a:spLocks noGrp="1"/>
          </p:cNvSpPr>
          <p:nvPr>
            <p:ph type="subTitle" idx="3"/>
          </p:nvPr>
        </p:nvSpPr>
        <p:spPr>
          <a:xfrm>
            <a:off x="5523105" y="2895425"/>
            <a:ext cx="32355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24292E"/>
                </a:solidFill>
                <a:latin typeface="Inconsolata"/>
                <a:ea typeface="Inconsolata"/>
                <a:cs typeface="Inconsolata"/>
                <a:sym typeface="Inconsolata"/>
              </a:rPr>
              <a:t>wmic /APPEND:report.txt os get caption</a:t>
            </a:r>
            <a:endParaRPr sz="1200" b="1">
              <a:latin typeface="Inconsolata"/>
              <a:ea typeface="Inconsolata"/>
              <a:cs typeface="Inconsolata"/>
              <a:sym typeface="Inconsolata"/>
            </a:endParaRPr>
          </a:p>
        </p:txBody>
      </p:sp>
      <p:sp>
        <p:nvSpPr>
          <p:cNvPr id="3398" name="Google Shape;3398;p195"/>
          <p:cNvSpPr txBox="1">
            <a:spLocks noGrp="1"/>
          </p:cNvSpPr>
          <p:nvPr>
            <p:ph type="subTitle" idx="4"/>
          </p:nvPr>
        </p:nvSpPr>
        <p:spPr>
          <a:xfrm>
            <a:off x="2666650" y="3486525"/>
            <a:ext cx="60918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24292E"/>
                </a:solidFill>
                <a:latin typeface="Inconsolata"/>
                <a:ea typeface="Inconsolata"/>
                <a:cs typeface="Inconsolata"/>
                <a:sym typeface="Inconsolata"/>
              </a:rPr>
              <a:t>wmic logicaldisk get caption, filesystem, freespace, size, volumeserialnumber</a:t>
            </a:r>
            <a:endParaRPr sz="1200" b="1">
              <a:latin typeface="Inconsolata"/>
              <a:ea typeface="Inconsolata"/>
              <a:cs typeface="Inconsolata"/>
              <a:sym typeface="Inconsolata"/>
            </a:endParaRPr>
          </a:p>
        </p:txBody>
      </p:sp>
      <p:sp>
        <p:nvSpPr>
          <p:cNvPr id="3399" name="Google Shape;3399;p195"/>
          <p:cNvSpPr txBox="1">
            <a:spLocks noGrp="1"/>
          </p:cNvSpPr>
          <p:nvPr>
            <p:ph type="subTitle" idx="5"/>
          </p:nvPr>
        </p:nvSpPr>
        <p:spPr>
          <a:xfrm>
            <a:off x="3188601" y="4077600"/>
            <a:ext cx="5570100" cy="4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a:solidFill>
                  <a:srgbClr val="24292E"/>
                </a:solidFill>
                <a:latin typeface="Inconsolata"/>
                <a:ea typeface="Inconsolata"/>
                <a:cs typeface="Inconsolata"/>
                <a:sym typeface="Inconsolata"/>
              </a:rPr>
              <a:t>wmic /APPEND:report.txt logicaldisk get caption, filesystem, freespace</a:t>
            </a:r>
            <a:endParaRPr sz="1200" b="1">
              <a:latin typeface="Inconsolata"/>
              <a:ea typeface="Inconsolata"/>
              <a:cs typeface="Inconsolata"/>
              <a:sym typeface="Inconsolata"/>
            </a:endParaRPr>
          </a:p>
        </p:txBody>
      </p:sp>
      <p:cxnSp>
        <p:nvCxnSpPr>
          <p:cNvPr id="3400" name="Google Shape;3400;p195"/>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cxnSp>
        <p:nvCxnSpPr>
          <p:cNvPr id="3401" name="Google Shape;3401;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3B4"/>
        </a:solidFill>
        <a:effectLst/>
      </p:bgPr>
    </p:bg>
    <p:spTree>
      <p:nvGrpSpPr>
        <p:cNvPr id="1" name="Shape 3405"/>
        <p:cNvGrpSpPr/>
        <p:nvPr/>
      </p:nvGrpSpPr>
      <p:grpSpPr>
        <a:xfrm>
          <a:off x="0" y="0"/>
          <a:ext cx="0" cy="0"/>
          <a:chOff x="0" y="0"/>
          <a:chExt cx="0" cy="0"/>
        </a:xfrm>
      </p:grpSpPr>
      <p:sp>
        <p:nvSpPr>
          <p:cNvPr id="3406" name="Google Shape;3406;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wmic</a:t>
            </a:r>
            <a:r>
              <a:rPr lang="en"/>
              <a:t> Demo</a:t>
            </a:r>
            <a:endParaRPr/>
          </a:p>
        </p:txBody>
      </p:sp>
      <p:sp>
        <p:nvSpPr>
          <p:cNvPr id="3407" name="Google Shape;3407;p1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 the next demo, we will move through different programs, understand their importance in a sysadmin context, and get and append them to our report. </a:t>
            </a:r>
            <a:endParaRPr/>
          </a:p>
        </p:txBody>
      </p:sp>
      <p:sp>
        <p:nvSpPr>
          <p:cNvPr id="3408" name="Google Shape;3408;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pic>
        <p:nvPicPr>
          <p:cNvPr id="3409" name="Google Shape;3409;p196"/>
          <p:cNvPicPr preferRelativeResize="0"/>
          <p:nvPr/>
        </p:nvPicPr>
        <p:blipFill rotWithShape="1">
          <a:blip r:embed="rId3">
            <a:alphaModFix/>
          </a:blip>
          <a:srcRect l="8414" r="8597"/>
          <a:stretch/>
        </p:blipFill>
        <p:spPr>
          <a:xfrm>
            <a:off x="4218375" y="1547400"/>
            <a:ext cx="4950523" cy="3355349"/>
          </a:xfrm>
          <a:prstGeom prst="rect">
            <a:avLst/>
          </a:prstGeom>
          <a:noFill/>
          <a:ln>
            <a:noFill/>
          </a:ln>
        </p:spPr>
      </p:pic>
      <p:pic>
        <p:nvPicPr>
          <p:cNvPr id="3410" name="Google Shape;3410;p196"/>
          <p:cNvPicPr preferRelativeResize="0"/>
          <p:nvPr/>
        </p:nvPicPr>
        <p:blipFill rotWithShape="1">
          <a:blip r:embed="rId4">
            <a:alphaModFix/>
          </a:blip>
          <a:srcRect t="8555" b="8464"/>
          <a:stretch/>
        </p:blipFill>
        <p:spPr>
          <a:xfrm>
            <a:off x="5024298" y="1751881"/>
            <a:ext cx="3316722" cy="2064218"/>
          </a:xfrm>
          <a:prstGeom prst="rect">
            <a:avLst/>
          </a:prstGeom>
          <a:noFill/>
          <a:ln>
            <a:noFill/>
          </a:ln>
        </p:spPr>
      </p:pic>
      <p:sp>
        <p:nvSpPr>
          <p:cNvPr id="3411" name="Google Shape;3411;p196"/>
          <p:cNvSpPr txBox="1">
            <a:spLocks noGrp="1"/>
          </p:cNvSpPr>
          <p:nvPr>
            <p:ph type="body" idx="3"/>
          </p:nvPr>
        </p:nvSpPr>
        <p:spPr>
          <a:xfrm>
            <a:off x="175" y="1456100"/>
            <a:ext cx="4950600" cy="32799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endParaRPr sz="1600"/>
          </a:p>
          <a:p>
            <a:pPr marL="0" lvl="0" indent="0" algn="l" rtl="0">
              <a:lnSpc>
                <a:spcPct val="100000"/>
              </a:lnSpc>
              <a:spcBef>
                <a:spcPts val="800"/>
              </a:spcBef>
              <a:spcAft>
                <a:spcPts val="0"/>
              </a:spcAft>
              <a:buNone/>
            </a:pPr>
            <a:r>
              <a:rPr lang="en"/>
              <a:t>We’ll retrieve the following properties from the startup alias:</a:t>
            </a:r>
            <a:endParaRPr/>
          </a:p>
          <a:p>
            <a:pPr marL="365760" lvl="0" indent="0" algn="l" rtl="0">
              <a:lnSpc>
                <a:spcPct val="100000"/>
              </a:lnSpc>
              <a:spcBef>
                <a:spcPts val="1000"/>
              </a:spcBef>
              <a:spcAft>
                <a:spcPts val="0"/>
              </a:spcAft>
              <a:buClr>
                <a:schemeClr val="dk1"/>
              </a:buClr>
              <a:buSzPts val="1100"/>
              <a:buFont typeface="Arial"/>
              <a:buNone/>
            </a:pPr>
            <a:r>
              <a:rPr lang="en" b="1"/>
              <a:t>Name/Caption</a:t>
            </a:r>
            <a:r>
              <a:rPr lang="en"/>
              <a:t>: The name of each startup application.</a:t>
            </a:r>
            <a:endParaRPr/>
          </a:p>
          <a:p>
            <a:pPr marL="365760" lvl="0" indent="0" algn="l" rtl="0">
              <a:lnSpc>
                <a:spcPct val="100000"/>
              </a:lnSpc>
              <a:spcBef>
                <a:spcPts val="800"/>
              </a:spcBef>
              <a:spcAft>
                <a:spcPts val="0"/>
              </a:spcAft>
              <a:buClr>
                <a:schemeClr val="dk1"/>
              </a:buClr>
              <a:buSzPts val="1100"/>
              <a:buFont typeface="Arial"/>
              <a:buNone/>
            </a:pPr>
            <a:endParaRPr/>
          </a:p>
          <a:p>
            <a:pPr marL="365760" lvl="0" indent="0" algn="l" rtl="0">
              <a:lnSpc>
                <a:spcPct val="100000"/>
              </a:lnSpc>
              <a:spcBef>
                <a:spcPts val="800"/>
              </a:spcBef>
              <a:spcAft>
                <a:spcPts val="0"/>
              </a:spcAft>
              <a:buClr>
                <a:schemeClr val="dk1"/>
              </a:buClr>
              <a:buSzPts val="1100"/>
              <a:buFont typeface="Arial"/>
              <a:buNone/>
            </a:pPr>
            <a:r>
              <a:rPr lang="en" b="1"/>
              <a:t>Command</a:t>
            </a:r>
            <a:r>
              <a:rPr lang="en"/>
              <a:t>: The execution path of the startup process.</a:t>
            </a:r>
            <a:endParaRPr/>
          </a:p>
          <a:p>
            <a:pPr marL="365760" lvl="0" indent="0" algn="l" rtl="0">
              <a:lnSpc>
                <a:spcPct val="100000"/>
              </a:lnSpc>
              <a:spcBef>
                <a:spcPts val="800"/>
              </a:spcBef>
              <a:spcAft>
                <a:spcPts val="0"/>
              </a:spcAft>
              <a:buClr>
                <a:schemeClr val="dk1"/>
              </a:buClr>
              <a:buSzPts val="1100"/>
              <a:buFont typeface="Arial"/>
              <a:buNone/>
            </a:pPr>
            <a:endParaRPr/>
          </a:p>
          <a:p>
            <a:pPr marL="365760" lvl="0" indent="0" algn="l" rtl="0">
              <a:lnSpc>
                <a:spcPct val="100000"/>
              </a:lnSpc>
              <a:spcBef>
                <a:spcPts val="800"/>
              </a:spcBef>
              <a:spcAft>
                <a:spcPts val="0"/>
              </a:spcAft>
              <a:buClr>
                <a:schemeClr val="dk1"/>
              </a:buClr>
              <a:buSzPts val="1100"/>
              <a:buFont typeface="Arial"/>
              <a:buNone/>
            </a:pPr>
            <a:r>
              <a:rPr lang="en" b="1"/>
              <a:t>User</a:t>
            </a:r>
            <a:r>
              <a:rPr lang="en"/>
              <a:t>: The user that the startup application runs as on boot.</a:t>
            </a:r>
            <a:endParaRPr/>
          </a:p>
          <a:p>
            <a:pPr marL="365760" lvl="0" indent="0" algn="l" rtl="0">
              <a:lnSpc>
                <a:spcPct val="100000"/>
              </a:lnSpc>
              <a:spcBef>
                <a:spcPts val="800"/>
              </a:spcBef>
              <a:spcAft>
                <a:spcPts val="0"/>
              </a:spcAft>
              <a:buClr>
                <a:schemeClr val="dk1"/>
              </a:buClr>
              <a:buSzPts val="1100"/>
              <a:buFont typeface="Arial"/>
              <a:buNone/>
            </a:pPr>
            <a:endParaRPr/>
          </a:p>
          <a:p>
            <a:pPr marL="365760" lvl="0" indent="0" algn="l" rtl="0">
              <a:lnSpc>
                <a:spcPct val="100000"/>
              </a:lnSpc>
              <a:spcBef>
                <a:spcPts val="800"/>
              </a:spcBef>
              <a:spcAft>
                <a:spcPts val="0"/>
              </a:spcAft>
              <a:buNone/>
            </a:pPr>
            <a:endParaRPr/>
          </a:p>
          <a:p>
            <a:pPr marL="0" lvl="0" indent="0" algn="l" rtl="0">
              <a:spcBef>
                <a:spcPts val="800"/>
              </a:spcBef>
              <a:spcAft>
                <a:spcPts val="800"/>
              </a:spcAft>
              <a:buNone/>
            </a:pPr>
            <a:endParaRPr/>
          </a:p>
        </p:txBody>
      </p:sp>
      <p:pic>
        <p:nvPicPr>
          <p:cNvPr id="3412" name="Google Shape;3412;p196"/>
          <p:cNvPicPr preferRelativeResize="0"/>
          <p:nvPr/>
        </p:nvPicPr>
        <p:blipFill rotWithShape="1">
          <a:blip r:embed="rId5">
            <a:alphaModFix amt="50000"/>
          </a:blip>
          <a:srcRect t="1774" b="1765"/>
          <a:stretch/>
        </p:blipFill>
        <p:spPr>
          <a:xfrm>
            <a:off x="460424" y="2430425"/>
            <a:ext cx="261900" cy="202335"/>
          </a:xfrm>
          <a:prstGeom prst="rect">
            <a:avLst/>
          </a:prstGeom>
          <a:noFill/>
          <a:ln>
            <a:noFill/>
          </a:ln>
        </p:spPr>
      </p:pic>
      <p:pic>
        <p:nvPicPr>
          <p:cNvPr id="3413" name="Google Shape;3413;p196"/>
          <p:cNvPicPr preferRelativeResize="0"/>
          <p:nvPr/>
        </p:nvPicPr>
        <p:blipFill rotWithShape="1">
          <a:blip r:embed="rId5">
            <a:alphaModFix amt="50000"/>
          </a:blip>
          <a:srcRect t="1774" b="1765"/>
          <a:stretch/>
        </p:blipFill>
        <p:spPr>
          <a:xfrm>
            <a:off x="460424" y="3246437"/>
            <a:ext cx="261900" cy="202335"/>
          </a:xfrm>
          <a:prstGeom prst="rect">
            <a:avLst/>
          </a:prstGeom>
          <a:noFill/>
          <a:ln>
            <a:noFill/>
          </a:ln>
        </p:spPr>
      </p:pic>
      <p:pic>
        <p:nvPicPr>
          <p:cNvPr id="3414" name="Google Shape;3414;p196"/>
          <p:cNvPicPr preferRelativeResize="0"/>
          <p:nvPr/>
        </p:nvPicPr>
        <p:blipFill rotWithShape="1">
          <a:blip r:embed="rId5">
            <a:alphaModFix amt="50000"/>
          </a:blip>
          <a:srcRect t="1774" b="1765"/>
          <a:stretch/>
        </p:blipFill>
        <p:spPr>
          <a:xfrm>
            <a:off x="460424" y="4062450"/>
            <a:ext cx="261900" cy="2023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pic>
        <p:nvPicPr>
          <p:cNvPr id="3077" name="Google Shape;3077;p161"/>
          <p:cNvPicPr preferRelativeResize="0"/>
          <p:nvPr/>
        </p:nvPicPr>
        <p:blipFill>
          <a:blip r:embed="rId3">
            <a:alphaModFix/>
          </a:blip>
          <a:stretch>
            <a:fillRect/>
          </a:stretch>
        </p:blipFill>
        <p:spPr>
          <a:xfrm>
            <a:off x="0" y="0"/>
            <a:ext cx="9144000" cy="5143505"/>
          </a:xfrm>
          <a:prstGeom prst="rect">
            <a:avLst/>
          </a:prstGeom>
          <a:noFill/>
          <a:ln>
            <a:noFill/>
          </a:ln>
        </p:spPr>
      </p:pic>
      <p:sp>
        <p:nvSpPr>
          <p:cNvPr id="3078" name="Google Shape;3078;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079" name="Google Shape;3079;p161"/>
          <p:cNvSpPr txBox="1">
            <a:spLocks noGrp="1"/>
          </p:cNvSpPr>
          <p:nvPr>
            <p:ph type="title"/>
          </p:nvPr>
        </p:nvSpPr>
        <p:spPr>
          <a:xfrm>
            <a:off x="4232475" y="1034400"/>
            <a:ext cx="4911600" cy="339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7EF6A"/>
                </a:solidFill>
              </a:rPr>
              <a:t>While many </a:t>
            </a:r>
            <a:br>
              <a:rPr lang="en">
                <a:solidFill>
                  <a:srgbClr val="F7EF6A"/>
                </a:solidFill>
              </a:rPr>
            </a:br>
            <a:r>
              <a:rPr lang="en">
                <a:solidFill>
                  <a:srgbClr val="F7EF6A"/>
                </a:solidFill>
              </a:rPr>
              <a:t>IT professionals prefer </a:t>
            </a:r>
            <a:br>
              <a:rPr lang="en">
                <a:solidFill>
                  <a:srgbClr val="F7EF6A"/>
                </a:solidFill>
              </a:rPr>
            </a:br>
            <a:r>
              <a:rPr lang="en">
                <a:solidFill>
                  <a:srgbClr val="F7EF6A"/>
                </a:solidFill>
              </a:rPr>
              <a:t>Mac OS and Linux, </a:t>
            </a:r>
            <a:br>
              <a:rPr lang="en">
                <a:solidFill>
                  <a:srgbClr val="F7EF6A"/>
                </a:solidFill>
              </a:rPr>
            </a:br>
            <a:r>
              <a:rPr lang="en">
                <a:solidFill>
                  <a:srgbClr val="FFFFFF"/>
                </a:solidFill>
              </a:rPr>
              <a:t>Windows</a:t>
            </a:r>
            <a:r>
              <a:rPr lang="en">
                <a:solidFill>
                  <a:srgbClr val="F7EF6A"/>
                </a:solidFill>
              </a:rPr>
              <a:t> is still the </a:t>
            </a:r>
            <a:br>
              <a:rPr lang="en">
                <a:solidFill>
                  <a:srgbClr val="F7EF6A"/>
                </a:solidFill>
              </a:rPr>
            </a:br>
            <a:r>
              <a:rPr lang="en">
                <a:solidFill>
                  <a:srgbClr val="F7EF6A"/>
                </a:solidFill>
              </a:rPr>
              <a:t>leader for desktop </a:t>
            </a:r>
            <a:endParaRPr>
              <a:solidFill>
                <a:srgbClr val="F7EF6A"/>
              </a:solidFill>
            </a:endParaRPr>
          </a:p>
          <a:p>
            <a:pPr marL="0" lvl="0" indent="0" algn="l" rtl="0">
              <a:spcBef>
                <a:spcPts val="0"/>
              </a:spcBef>
              <a:spcAft>
                <a:spcPts val="0"/>
              </a:spcAft>
              <a:buClr>
                <a:schemeClr val="dk1"/>
              </a:buClr>
              <a:buSzPts val="1100"/>
              <a:buFont typeface="Arial"/>
              <a:buNone/>
            </a:pPr>
            <a:r>
              <a:rPr lang="en">
                <a:solidFill>
                  <a:srgbClr val="F7EF6A"/>
                </a:solidFill>
              </a:rPr>
              <a:t>operating systems. </a:t>
            </a:r>
            <a:endParaRPr>
              <a:solidFill>
                <a:srgbClr val="F7EF6A"/>
              </a:solidFill>
            </a:endParaRPr>
          </a:p>
          <a:p>
            <a:pPr marL="0" lvl="0" indent="0" algn="l" rtl="0">
              <a:spcBef>
                <a:spcPts val="0"/>
              </a:spcBef>
              <a:spcAft>
                <a:spcPts val="0"/>
              </a:spcAft>
              <a:buNone/>
            </a:pPr>
            <a:endParaRPr>
              <a:solidFill>
                <a:srgbClr val="FFF2CC"/>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8"/>
        <p:cNvGrpSpPr/>
        <p:nvPr/>
      </p:nvGrpSpPr>
      <p:grpSpPr>
        <a:xfrm>
          <a:off x="0" y="0"/>
          <a:ext cx="0" cy="0"/>
          <a:chOff x="0" y="0"/>
          <a:chExt cx="0" cy="0"/>
        </a:xfrm>
      </p:grpSpPr>
      <p:sp>
        <p:nvSpPr>
          <p:cNvPr id="3419" name="Google Shape;3419;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3420" name="Google Shape;3420;p19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wmic</a:t>
            </a:r>
            <a:r>
              <a:rPr lang="en"/>
              <a:t> Demo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4"/>
        <p:cNvGrpSpPr/>
        <p:nvPr/>
      </p:nvGrpSpPr>
      <p:grpSpPr>
        <a:xfrm>
          <a:off x="0" y="0"/>
          <a:ext cx="0" cy="0"/>
          <a:chOff x="0" y="0"/>
          <a:chExt cx="0" cy="0"/>
        </a:xfrm>
      </p:grpSpPr>
      <p:sp>
        <p:nvSpPr>
          <p:cNvPr id="3425" name="Google Shape;3425;p19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426" name="Google Shape;3426;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3427" name="Google Shape;3427;p19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 </a:t>
            </a:r>
            <a:r>
              <a:rPr lang="en">
                <a:solidFill>
                  <a:schemeClr val="dk1"/>
                </a:solidFill>
                <a:latin typeface="Roboto Light"/>
                <a:ea typeface="Roboto Light"/>
                <a:cs typeface="Roboto Light"/>
                <a:sym typeface="Roboto Light"/>
              </a:rPr>
              <a:t>Creating a Report with </a:t>
            </a:r>
            <a:r>
              <a:rPr lang="en">
                <a:solidFill>
                  <a:schemeClr val="dk1"/>
                </a:solidFill>
                <a:latin typeface="Inconsolata"/>
                <a:ea typeface="Inconsolata"/>
                <a:cs typeface="Inconsolata"/>
                <a:sym typeface="Inconsolata"/>
              </a:rPr>
              <a:t>wmic</a:t>
            </a:r>
            <a:r>
              <a:rPr lang="en">
                <a:solidFill>
                  <a:schemeClr val="dk1"/>
                </a:solidFill>
                <a:latin typeface="Roboto Light"/>
                <a:ea typeface="Roboto Light"/>
                <a:cs typeface="Roboto Light"/>
                <a:sym typeface="Roboto Light"/>
              </a:rPr>
              <a:t> Output</a:t>
            </a:r>
            <a:endParaRPr sz="2000">
              <a:latin typeface="Roboto Medium"/>
              <a:ea typeface="Roboto Medium"/>
              <a:cs typeface="Roboto Medium"/>
              <a:sym typeface="Roboto Medium"/>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continue baselining the Windows system using </a:t>
            </a:r>
            <a:r>
              <a:rPr lang="en" sz="2000" b="1">
                <a:latin typeface="Inconsolata"/>
                <a:ea typeface="Inconsolata"/>
                <a:cs typeface="Inconsolata"/>
                <a:sym typeface="Inconsolata"/>
              </a:rPr>
              <a:t>wmic</a:t>
            </a:r>
            <a:r>
              <a:rPr lang="en" sz="2000">
                <a:latin typeface="Roboto Light"/>
                <a:ea typeface="Roboto Light"/>
                <a:cs typeface="Roboto Light"/>
                <a:sym typeface="Roboto Light"/>
              </a:rPr>
              <a:t> queries.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endParaRPr sz="20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
        <p:nvSpPr>
          <p:cNvPr id="3432" name="Google Shape;3432;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pic>
        <p:nvPicPr>
          <p:cNvPr id="3437" name="Google Shape;3437;p200"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
        <p:nvSpPr>
          <p:cNvPr id="3438" name="Google Shape;3438;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
        <p:nvSpPr>
          <p:cNvPr id="3443" name="Google Shape;3443;p20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and Password Policies</a:t>
            </a:r>
            <a:endParaRPr/>
          </a:p>
        </p:txBody>
      </p:sp>
      <p:sp>
        <p:nvSpPr>
          <p:cNvPr id="3444" name="Google Shape;3444;p2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3445" name="Google Shape;3445;p20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pic>
        <p:nvPicPr>
          <p:cNvPr id="3450" name="Google Shape;3450;p202"/>
          <p:cNvPicPr preferRelativeResize="0"/>
          <p:nvPr/>
        </p:nvPicPr>
        <p:blipFill rotWithShape="1">
          <a:blip r:embed="rId3">
            <a:alphaModFix/>
          </a:blip>
          <a:srcRect l="-21133" t="8970" r="14558" b="31306"/>
          <a:stretch/>
        </p:blipFill>
        <p:spPr>
          <a:xfrm>
            <a:off x="25" y="-24301"/>
            <a:ext cx="9144000" cy="5181451"/>
          </a:xfrm>
          <a:prstGeom prst="rect">
            <a:avLst/>
          </a:prstGeom>
          <a:noFill/>
          <a:ln>
            <a:noFill/>
          </a:ln>
        </p:spPr>
      </p:pic>
      <p:sp>
        <p:nvSpPr>
          <p:cNvPr id="3451" name="Google Shape;3451;p20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0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02"/>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3455" name="Google Shape;3455;p202"/>
          <p:cNvSpPr txBox="1">
            <a:spLocks noGrp="1"/>
          </p:cNvSpPr>
          <p:nvPr>
            <p:ph type="title"/>
          </p:nvPr>
        </p:nvSpPr>
        <p:spPr>
          <a:xfrm>
            <a:off x="318700" y="1322775"/>
            <a:ext cx="7525500" cy="2980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Next, we’ll use the </a:t>
            </a:r>
            <a:br>
              <a:rPr lang="en" sz="3000">
                <a:latin typeface="Roboto Light"/>
                <a:ea typeface="Roboto Light"/>
                <a:cs typeface="Roboto Light"/>
                <a:sym typeface="Roboto Light"/>
              </a:rPr>
            </a:br>
            <a:r>
              <a:rPr lang="en" sz="3000">
                <a:latin typeface="Roboto Light"/>
                <a:ea typeface="Roboto Light"/>
                <a:cs typeface="Roboto Light"/>
                <a:sym typeface="Roboto Light"/>
              </a:rPr>
              <a:t>command-line tool </a:t>
            </a:r>
            <a:r>
              <a:rPr lang="en" sz="3300" b="1">
                <a:latin typeface="Inconsolata"/>
                <a:ea typeface="Inconsolata"/>
                <a:cs typeface="Inconsolata"/>
                <a:sym typeface="Inconsolata"/>
              </a:rPr>
              <a:t>net</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to manage user accounts, </a:t>
            </a:r>
            <a:br>
              <a:rPr lang="en" sz="3000">
                <a:latin typeface="Roboto Light"/>
                <a:ea typeface="Roboto Light"/>
                <a:cs typeface="Roboto Light"/>
                <a:sym typeface="Roboto Light"/>
              </a:rPr>
            </a:br>
            <a:r>
              <a:rPr lang="en" sz="3000">
                <a:latin typeface="Roboto Light"/>
                <a:ea typeface="Roboto Light"/>
                <a:cs typeface="Roboto Light"/>
                <a:sym typeface="Roboto Light"/>
              </a:rPr>
              <a:t>groups, and password policies.  </a:t>
            </a:r>
            <a:endParaRPr sz="3000">
              <a:latin typeface="Roboto Light"/>
              <a:ea typeface="Roboto Light"/>
              <a:cs typeface="Roboto Light"/>
              <a:sym typeface="Robo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0" name="Google Shape;3460;p203"/>
          <p:cNvSpPr/>
          <p:nvPr/>
        </p:nvSpPr>
        <p:spPr>
          <a:xfrm>
            <a:off x="2960825" y="0"/>
            <a:ext cx="6183300" cy="5143500"/>
          </a:xfrm>
          <a:prstGeom prst="rect">
            <a:avLst/>
          </a:prstGeom>
          <a:gradFill>
            <a:gsLst>
              <a:gs pos="0">
                <a:srgbClr val="D6EEF3"/>
              </a:gs>
              <a:gs pos="100000">
                <a:srgbClr val="FFFFFF"/>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03"/>
          <p:cNvSpPr/>
          <p:nvPr/>
        </p:nvSpPr>
        <p:spPr>
          <a:xfrm>
            <a:off x="-12250" y="0"/>
            <a:ext cx="3001500" cy="5172000"/>
          </a:xfrm>
          <a:prstGeom prst="rect">
            <a:avLst/>
          </a:prstGeom>
          <a:solidFill>
            <a:srgbClr val="FFFFFF"/>
          </a:solidFill>
          <a:ln>
            <a:noFill/>
          </a:ln>
          <a:effectLst>
            <a:outerShdw blurRad="114300" dist="9525"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2" name="Google Shape;3462;p203"/>
          <p:cNvPicPr preferRelativeResize="0"/>
          <p:nvPr/>
        </p:nvPicPr>
        <p:blipFill rotWithShape="1">
          <a:blip r:embed="rId3">
            <a:alphaModFix/>
          </a:blip>
          <a:srcRect l="-10893" t="8540" r="12312" b="34182"/>
          <a:stretch/>
        </p:blipFill>
        <p:spPr>
          <a:xfrm rot="-5400000">
            <a:off x="-1158276" y="1024401"/>
            <a:ext cx="5248901" cy="3046248"/>
          </a:xfrm>
          <a:prstGeom prst="rect">
            <a:avLst/>
          </a:prstGeom>
          <a:noFill/>
          <a:ln>
            <a:noFill/>
          </a:ln>
        </p:spPr>
      </p:pic>
      <p:sp>
        <p:nvSpPr>
          <p:cNvPr id="3463" name="Google Shape;3463;p203"/>
          <p:cNvSpPr txBox="1">
            <a:spLocks noGrp="1"/>
          </p:cNvSpPr>
          <p:nvPr>
            <p:ph type="title"/>
          </p:nvPr>
        </p:nvSpPr>
        <p:spPr>
          <a:xfrm>
            <a:off x="3092850" y="0"/>
            <a:ext cx="5834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a:t>
            </a:r>
            <a:r>
              <a:rPr lang="en" sz="2600" b="1">
                <a:latin typeface="Inconsolata"/>
                <a:ea typeface="Inconsolata"/>
                <a:cs typeface="Inconsolata"/>
                <a:sym typeface="Inconsolata"/>
              </a:rPr>
              <a:t>net</a:t>
            </a:r>
            <a:endParaRPr sz="2600" b="1">
              <a:latin typeface="Inconsolata"/>
              <a:ea typeface="Inconsolata"/>
              <a:cs typeface="Inconsolata"/>
              <a:sym typeface="Inconsolata"/>
            </a:endParaRPr>
          </a:p>
        </p:txBody>
      </p:sp>
      <p:sp>
        <p:nvSpPr>
          <p:cNvPr id="3464" name="Google Shape;3464;p203"/>
          <p:cNvSpPr txBox="1">
            <a:spLocks noGrp="1"/>
          </p:cNvSpPr>
          <p:nvPr>
            <p:ph type="subTitle" idx="1"/>
          </p:nvPr>
        </p:nvSpPr>
        <p:spPr>
          <a:xfrm>
            <a:off x="3092850" y="934150"/>
            <a:ext cx="5348100" cy="59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be using the following </a:t>
            </a:r>
            <a:r>
              <a:rPr lang="en" sz="2000" b="1">
                <a:solidFill>
                  <a:schemeClr val="dk1"/>
                </a:solidFill>
                <a:latin typeface="Inconsolata"/>
                <a:ea typeface="Inconsolata"/>
                <a:cs typeface="Inconsolata"/>
                <a:sym typeface="Inconsolata"/>
              </a:rPr>
              <a:t>net</a:t>
            </a:r>
            <a:r>
              <a:rPr lang="en"/>
              <a:t> utilities:</a:t>
            </a:r>
            <a:endParaRPr/>
          </a:p>
        </p:txBody>
      </p:sp>
      <p:sp>
        <p:nvSpPr>
          <p:cNvPr id="3465" name="Google Shape;3465;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cxnSp>
        <p:nvCxnSpPr>
          <p:cNvPr id="3466" name="Google Shape;3466;p203"/>
          <p:cNvCxnSpPr/>
          <p:nvPr/>
        </p:nvCxnSpPr>
        <p:spPr>
          <a:xfrm>
            <a:off x="3301625" y="650275"/>
            <a:ext cx="5552400" cy="0"/>
          </a:xfrm>
          <a:prstGeom prst="straightConnector1">
            <a:avLst/>
          </a:prstGeom>
          <a:noFill/>
          <a:ln w="9525" cap="flat" cmpd="sng">
            <a:solidFill>
              <a:schemeClr val="dk2"/>
            </a:solidFill>
            <a:prstDash val="solid"/>
            <a:round/>
            <a:headEnd type="none" w="med" len="med"/>
            <a:tailEnd type="none" w="med" len="med"/>
          </a:ln>
        </p:spPr>
      </p:cxnSp>
      <p:sp>
        <p:nvSpPr>
          <p:cNvPr id="3467" name="Google Shape;3467;p203"/>
          <p:cNvSpPr/>
          <p:nvPr/>
        </p:nvSpPr>
        <p:spPr>
          <a:xfrm>
            <a:off x="-12300" y="3083100"/>
            <a:ext cx="3031800" cy="2060400"/>
          </a:xfrm>
          <a:prstGeom prst="rect">
            <a:avLst/>
          </a:prstGeom>
          <a:gradFill>
            <a:gsLst>
              <a:gs pos="0">
                <a:srgbClr val="D6EEF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03"/>
          <p:cNvSpPr/>
          <p:nvPr/>
        </p:nvSpPr>
        <p:spPr>
          <a:xfrm>
            <a:off x="-12300" y="3083100"/>
            <a:ext cx="3031800" cy="2060400"/>
          </a:xfrm>
          <a:prstGeom prst="rect">
            <a:avLst/>
          </a:prstGeom>
          <a:gradFill>
            <a:gsLst>
              <a:gs pos="0">
                <a:srgbClr val="D6EEF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03"/>
          <p:cNvSpPr/>
          <p:nvPr/>
        </p:nvSpPr>
        <p:spPr>
          <a:xfrm>
            <a:off x="61914" y="3083100"/>
            <a:ext cx="3031800" cy="2060400"/>
          </a:xfrm>
          <a:prstGeom prst="rect">
            <a:avLst/>
          </a:prstGeom>
          <a:gradFill>
            <a:gsLst>
              <a:gs pos="0">
                <a:srgbClr val="D6EEF3"/>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03"/>
          <p:cNvSpPr/>
          <p:nvPr/>
        </p:nvSpPr>
        <p:spPr>
          <a:xfrm>
            <a:off x="4462975" y="1539875"/>
            <a:ext cx="4406700" cy="621300"/>
          </a:xfrm>
          <a:prstGeom prst="roundRect">
            <a:avLst>
              <a:gd name="adj" fmla="val 16667"/>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471" name="Google Shape;3471;p203"/>
          <p:cNvSpPr txBox="1">
            <a:spLocks noGrp="1"/>
          </p:cNvSpPr>
          <p:nvPr>
            <p:ph type="subTitle" idx="1"/>
          </p:nvPr>
        </p:nvSpPr>
        <p:spPr>
          <a:xfrm>
            <a:off x="3122650" y="1499125"/>
            <a:ext cx="5485200" cy="666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1200"/>
              </a:spcBef>
              <a:spcAft>
                <a:spcPts val="1200"/>
              </a:spcAft>
              <a:buClr>
                <a:schemeClr val="dk1"/>
              </a:buClr>
              <a:buSzPts val="1100"/>
              <a:buFont typeface="Arial"/>
              <a:buNone/>
            </a:pPr>
            <a:r>
              <a:rPr lang="en" sz="1400" b="1" dirty="0">
                <a:solidFill>
                  <a:schemeClr val="dk1"/>
                </a:solidFill>
                <a:latin typeface="Inconsolata"/>
                <a:ea typeface="Inconsolata"/>
                <a:cs typeface="Inconsolata"/>
                <a:sym typeface="Inconsolata"/>
              </a:rPr>
              <a:t>net</a:t>
            </a:r>
            <a:r>
              <a:rPr lang="en" sz="1400" b="1" dirty="0">
                <a:solidFill>
                  <a:schemeClr val="dk1"/>
                </a:solidFill>
                <a:latin typeface="Roboto"/>
                <a:ea typeface="Roboto"/>
                <a:cs typeface="Roboto"/>
                <a:sym typeface="Roboto"/>
              </a:rPr>
              <a:t> </a:t>
            </a:r>
            <a:r>
              <a:rPr lang="en" sz="1400" b="1" dirty="0">
                <a:solidFill>
                  <a:schemeClr val="dk1"/>
                </a:solidFill>
                <a:latin typeface="Inconsolata"/>
                <a:ea typeface="Inconsolata"/>
                <a:cs typeface="Inconsolata"/>
                <a:sym typeface="Inconsolata"/>
              </a:rPr>
              <a:t>user</a:t>
            </a:r>
            <a:r>
              <a:rPr lang="en" sz="1400" dirty="0">
                <a:solidFill>
                  <a:schemeClr val="dk1"/>
                </a:solidFill>
                <a:latin typeface="Roboto"/>
                <a:ea typeface="Roboto"/>
                <a:cs typeface="Roboto"/>
                <a:sym typeface="Roboto"/>
              </a:rPr>
              <a:t> for adding, removing and managing users.</a:t>
            </a:r>
            <a:endParaRPr sz="1400" dirty="0"/>
          </a:p>
        </p:txBody>
      </p:sp>
      <p:pic>
        <p:nvPicPr>
          <p:cNvPr id="3472" name="Google Shape;3472;p203"/>
          <p:cNvPicPr preferRelativeResize="0"/>
          <p:nvPr/>
        </p:nvPicPr>
        <p:blipFill rotWithShape="1">
          <a:blip r:embed="rId4">
            <a:alphaModFix amt="50000"/>
          </a:blip>
          <a:srcRect t="475" b="465"/>
          <a:stretch/>
        </p:blipFill>
        <p:spPr>
          <a:xfrm>
            <a:off x="3462537" y="1503849"/>
            <a:ext cx="863212" cy="666900"/>
          </a:xfrm>
          <a:prstGeom prst="rect">
            <a:avLst/>
          </a:prstGeom>
          <a:noFill/>
          <a:ln>
            <a:noFill/>
          </a:ln>
        </p:spPr>
      </p:pic>
      <p:sp>
        <p:nvSpPr>
          <p:cNvPr id="3473" name="Google Shape;3473;p203"/>
          <p:cNvSpPr/>
          <p:nvPr/>
        </p:nvSpPr>
        <p:spPr>
          <a:xfrm>
            <a:off x="4462975" y="2393950"/>
            <a:ext cx="4406700" cy="621300"/>
          </a:xfrm>
          <a:prstGeom prst="roundRect">
            <a:avLst>
              <a:gd name="adj" fmla="val 16667"/>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474" name="Google Shape;3474;p203"/>
          <p:cNvSpPr txBox="1">
            <a:spLocks noGrp="1"/>
          </p:cNvSpPr>
          <p:nvPr>
            <p:ph type="subTitle" idx="2"/>
          </p:nvPr>
        </p:nvSpPr>
        <p:spPr>
          <a:xfrm>
            <a:off x="3122650" y="2353200"/>
            <a:ext cx="5731500" cy="666900"/>
          </a:xfrm>
          <a:prstGeom prst="rect">
            <a:avLst/>
          </a:prstGeom>
          <a:noFill/>
          <a:ln>
            <a:noFill/>
          </a:ln>
        </p:spPr>
        <p:txBody>
          <a:bodyPr spcFirstLastPara="1" wrap="square" lIns="1554475" tIns="0" rIns="457200" bIns="0" anchor="ctr" anchorCtr="0">
            <a:noAutofit/>
          </a:bodyPr>
          <a:lstStyle/>
          <a:p>
            <a:pPr marL="0" lvl="0" indent="0" algn="l" rtl="0">
              <a:spcBef>
                <a:spcPts val="1200"/>
              </a:spcBef>
              <a:spcAft>
                <a:spcPts val="1200"/>
              </a:spcAft>
              <a:buNone/>
            </a:pPr>
            <a:r>
              <a:rPr lang="en" sz="1400" b="1" dirty="0">
                <a:solidFill>
                  <a:schemeClr val="dk1"/>
                </a:solidFill>
                <a:latin typeface="Inconsolata"/>
                <a:ea typeface="Inconsolata"/>
                <a:cs typeface="Inconsolata"/>
                <a:sym typeface="Inconsolata"/>
              </a:rPr>
              <a:t>net</a:t>
            </a:r>
            <a:r>
              <a:rPr lang="en" sz="1400" b="1" dirty="0">
                <a:solidFill>
                  <a:schemeClr val="dk1"/>
                </a:solidFill>
                <a:latin typeface="Roboto"/>
                <a:ea typeface="Roboto"/>
                <a:cs typeface="Roboto"/>
                <a:sym typeface="Roboto"/>
              </a:rPr>
              <a:t> </a:t>
            </a:r>
            <a:r>
              <a:rPr lang="en" sz="1400" b="1" dirty="0">
                <a:solidFill>
                  <a:schemeClr val="dk1"/>
                </a:solidFill>
                <a:latin typeface="Inconsolata"/>
                <a:ea typeface="Inconsolata"/>
                <a:cs typeface="Inconsolata"/>
                <a:sym typeface="Inconsolata"/>
              </a:rPr>
              <a:t>localgroup</a:t>
            </a:r>
            <a:r>
              <a:rPr lang="en" sz="1400" dirty="0">
                <a:solidFill>
                  <a:schemeClr val="dk1"/>
                </a:solidFill>
                <a:latin typeface="Roboto"/>
                <a:ea typeface="Roboto"/>
                <a:cs typeface="Roboto"/>
                <a:sym typeface="Roboto"/>
              </a:rPr>
              <a:t> for adding, removing, and managing local groups.</a:t>
            </a:r>
            <a:endParaRPr sz="1400" dirty="0"/>
          </a:p>
        </p:txBody>
      </p:sp>
      <p:pic>
        <p:nvPicPr>
          <p:cNvPr id="3475" name="Google Shape;3475;p203"/>
          <p:cNvPicPr preferRelativeResize="0"/>
          <p:nvPr/>
        </p:nvPicPr>
        <p:blipFill rotWithShape="1">
          <a:blip r:embed="rId4">
            <a:alphaModFix amt="50000"/>
          </a:blip>
          <a:srcRect t="475" b="465"/>
          <a:stretch/>
        </p:blipFill>
        <p:spPr>
          <a:xfrm>
            <a:off x="3462537" y="2357924"/>
            <a:ext cx="863212" cy="666900"/>
          </a:xfrm>
          <a:prstGeom prst="rect">
            <a:avLst/>
          </a:prstGeom>
          <a:noFill/>
          <a:ln>
            <a:noFill/>
          </a:ln>
        </p:spPr>
      </p:pic>
      <p:sp>
        <p:nvSpPr>
          <p:cNvPr id="3476" name="Google Shape;3476;p203"/>
          <p:cNvSpPr/>
          <p:nvPr/>
        </p:nvSpPr>
        <p:spPr>
          <a:xfrm>
            <a:off x="4462975" y="3264125"/>
            <a:ext cx="4406700" cy="857400"/>
          </a:xfrm>
          <a:prstGeom prst="roundRect">
            <a:avLst>
              <a:gd name="adj" fmla="val 12580"/>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3477" name="Google Shape;3477;p203"/>
          <p:cNvSpPr txBox="1">
            <a:spLocks noGrp="1"/>
          </p:cNvSpPr>
          <p:nvPr>
            <p:ph type="subTitle" idx="3"/>
          </p:nvPr>
        </p:nvSpPr>
        <p:spPr>
          <a:xfrm>
            <a:off x="3122650" y="3223375"/>
            <a:ext cx="5485200" cy="857400"/>
          </a:xfrm>
          <a:prstGeom prst="rect">
            <a:avLst/>
          </a:prstGeom>
          <a:noFill/>
          <a:ln>
            <a:noFill/>
          </a:ln>
        </p:spPr>
        <p:txBody>
          <a:bodyPr spcFirstLastPara="1" wrap="square" lIns="1554475" tIns="0" rIns="457200" bIns="0" anchor="ctr" anchorCtr="0">
            <a:noAutofit/>
          </a:bodyPr>
          <a:lstStyle/>
          <a:p>
            <a:pPr marL="0" lvl="0" indent="0" algn="l" rtl="0">
              <a:spcBef>
                <a:spcPts val="1200"/>
              </a:spcBef>
              <a:spcAft>
                <a:spcPts val="1200"/>
              </a:spcAft>
              <a:buNone/>
            </a:pPr>
            <a:r>
              <a:rPr lang="en" sz="1500" b="1" dirty="0">
                <a:solidFill>
                  <a:schemeClr val="dk1"/>
                </a:solidFill>
                <a:latin typeface="Inconsolata"/>
                <a:ea typeface="Inconsolata"/>
                <a:cs typeface="Inconsolata"/>
                <a:sym typeface="Inconsolata"/>
              </a:rPr>
              <a:t>net</a:t>
            </a:r>
            <a:r>
              <a:rPr lang="en" sz="1500" b="1" dirty="0">
                <a:solidFill>
                  <a:schemeClr val="dk1"/>
                </a:solidFill>
                <a:latin typeface="Roboto"/>
                <a:ea typeface="Roboto"/>
                <a:cs typeface="Roboto"/>
                <a:sym typeface="Roboto"/>
              </a:rPr>
              <a:t> </a:t>
            </a:r>
            <a:r>
              <a:rPr lang="en" sz="1500" b="1" dirty="0">
                <a:solidFill>
                  <a:schemeClr val="dk1"/>
                </a:solidFill>
                <a:latin typeface="Inconsolata"/>
                <a:ea typeface="Inconsolata"/>
                <a:cs typeface="Inconsolata"/>
                <a:sym typeface="Inconsolata"/>
              </a:rPr>
              <a:t>accounts</a:t>
            </a:r>
            <a:r>
              <a:rPr lang="en" dirty="0">
                <a:solidFill>
                  <a:schemeClr val="dk1"/>
                </a:solidFill>
                <a:latin typeface="Roboto"/>
                <a:ea typeface="Roboto"/>
                <a:cs typeface="Roboto"/>
                <a:sym typeface="Roboto"/>
              </a:rPr>
              <a:t> for viewing password and logon requirements for users to enforce password security policies.</a:t>
            </a:r>
            <a:endParaRPr sz="1500" b="1" dirty="0">
              <a:solidFill>
                <a:schemeClr val="dk1"/>
              </a:solidFill>
              <a:latin typeface="Inconsolata"/>
              <a:ea typeface="Inconsolata"/>
              <a:cs typeface="Inconsolata"/>
              <a:sym typeface="Inconsolata"/>
            </a:endParaRPr>
          </a:p>
        </p:txBody>
      </p:sp>
      <p:pic>
        <p:nvPicPr>
          <p:cNvPr id="3478" name="Google Shape;3478;p203"/>
          <p:cNvPicPr preferRelativeResize="0"/>
          <p:nvPr/>
        </p:nvPicPr>
        <p:blipFill rotWithShape="1">
          <a:blip r:embed="rId4">
            <a:alphaModFix amt="50000"/>
          </a:blip>
          <a:srcRect t="475" b="465"/>
          <a:stretch/>
        </p:blipFill>
        <p:spPr>
          <a:xfrm>
            <a:off x="3462537" y="3228099"/>
            <a:ext cx="863212" cy="666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D6EEF3"/>
            </a:gs>
            <a:gs pos="100000">
              <a:srgbClr val="FFFFFF"/>
            </a:gs>
          </a:gsLst>
          <a:lin ang="16198662" scaled="0"/>
        </a:gradFill>
        <a:effectLst/>
      </p:bgPr>
    </p:bg>
    <p:spTree>
      <p:nvGrpSpPr>
        <p:cNvPr id="1" name="Shape 3482"/>
        <p:cNvGrpSpPr/>
        <p:nvPr/>
      </p:nvGrpSpPr>
      <p:grpSpPr>
        <a:xfrm>
          <a:off x="0" y="0"/>
          <a:ext cx="0" cy="0"/>
          <a:chOff x="0" y="0"/>
          <a:chExt cx="0" cy="0"/>
        </a:xfrm>
      </p:grpSpPr>
      <p:sp>
        <p:nvSpPr>
          <p:cNvPr id="3483" name="Google Shape;3483;p204"/>
          <p:cNvSpPr/>
          <p:nvPr/>
        </p:nvSpPr>
        <p:spPr>
          <a:xfrm>
            <a:off x="353775" y="1252375"/>
            <a:ext cx="2002350" cy="3416350"/>
          </a:xfrm>
          <a:prstGeom prst="flowChartOffpageConnector">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latin typeface="Roboto Medium"/>
              <a:ea typeface="Roboto Medium"/>
              <a:cs typeface="Roboto Medium"/>
              <a:sym typeface="Roboto Medium"/>
            </a:endParaRPr>
          </a:p>
        </p:txBody>
      </p:sp>
      <p:sp>
        <p:nvSpPr>
          <p:cNvPr id="3484" name="Google Shape;3484;p204"/>
          <p:cNvSpPr/>
          <p:nvPr/>
        </p:nvSpPr>
        <p:spPr>
          <a:xfrm>
            <a:off x="2498475" y="1252375"/>
            <a:ext cx="2002350" cy="3416350"/>
          </a:xfrm>
          <a:prstGeom prst="flowChartOffpageConnector">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1200"/>
              </a:spcBef>
              <a:spcAft>
                <a:spcPts val="1200"/>
              </a:spcAft>
              <a:buClr>
                <a:schemeClr val="dk1"/>
              </a:buClr>
              <a:buSzPts val="1100"/>
              <a:buFont typeface="Arial"/>
              <a:buNone/>
            </a:pPr>
            <a:endParaRPr>
              <a:latin typeface="Roboto Medium"/>
              <a:ea typeface="Roboto Medium"/>
              <a:cs typeface="Roboto Medium"/>
              <a:sym typeface="Roboto Medium"/>
            </a:endParaRPr>
          </a:p>
        </p:txBody>
      </p:sp>
      <p:sp>
        <p:nvSpPr>
          <p:cNvPr id="3485" name="Google Shape;3485;p204"/>
          <p:cNvSpPr/>
          <p:nvPr/>
        </p:nvSpPr>
        <p:spPr>
          <a:xfrm>
            <a:off x="4643175" y="1252375"/>
            <a:ext cx="2002350" cy="3416350"/>
          </a:xfrm>
          <a:prstGeom prst="flowChartOffpageConnector">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1200"/>
              </a:spcBef>
              <a:spcAft>
                <a:spcPts val="1200"/>
              </a:spcAft>
              <a:buClr>
                <a:schemeClr val="dk1"/>
              </a:buClr>
              <a:buSzPts val="1100"/>
              <a:buFont typeface="Arial"/>
              <a:buNone/>
            </a:pPr>
            <a:endParaRPr>
              <a:latin typeface="Roboto Medium"/>
              <a:ea typeface="Roboto Medium"/>
              <a:cs typeface="Roboto Medium"/>
              <a:sym typeface="Roboto Medium"/>
            </a:endParaRPr>
          </a:p>
        </p:txBody>
      </p:sp>
      <p:sp>
        <p:nvSpPr>
          <p:cNvPr id="3486" name="Google Shape;3486;p204"/>
          <p:cNvSpPr/>
          <p:nvPr/>
        </p:nvSpPr>
        <p:spPr>
          <a:xfrm>
            <a:off x="6787875" y="1252375"/>
            <a:ext cx="2002350" cy="3416350"/>
          </a:xfrm>
          <a:prstGeom prst="flowChartOffpageConnector">
            <a:avLst/>
          </a:prstGeom>
          <a:gradFill>
            <a:gsLst>
              <a:gs pos="0">
                <a:srgbClr val="FFE599"/>
              </a:gs>
              <a:gs pos="50000">
                <a:srgbClr val="FFD966"/>
              </a:gs>
              <a:gs pos="100000">
                <a:srgbClr val="F1C232"/>
              </a:gs>
            </a:gsLst>
            <a:lin ang="5400700" scaled="0"/>
          </a:gradFill>
          <a:ln>
            <a:noFill/>
          </a:ln>
          <a:effectLst>
            <a:outerShdw blurRad="114300" dist="9525"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1200"/>
              </a:spcBef>
              <a:spcAft>
                <a:spcPts val="1200"/>
              </a:spcAft>
              <a:buNone/>
            </a:pPr>
            <a:endParaRPr sz="1200"/>
          </a:p>
        </p:txBody>
      </p:sp>
      <p:sp>
        <p:nvSpPr>
          <p:cNvPr id="3487" name="Google Shape;3487;p2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a:t>
            </a:r>
            <a:r>
              <a:rPr lang="en" sz="2600" b="1">
                <a:solidFill>
                  <a:schemeClr val="dk1"/>
                </a:solidFill>
                <a:latin typeface="Inconsolata"/>
                <a:ea typeface="Inconsolata"/>
                <a:cs typeface="Inconsolata"/>
                <a:sym typeface="Inconsolata"/>
              </a:rPr>
              <a:t>net</a:t>
            </a:r>
            <a:endParaRPr/>
          </a:p>
        </p:txBody>
      </p:sp>
      <p:sp>
        <p:nvSpPr>
          <p:cNvPr id="3488" name="Google Shape;3488;p2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b="1">
                <a:latin typeface="Inconsolata"/>
                <a:ea typeface="Inconsolata"/>
                <a:cs typeface="Inconsolata"/>
                <a:sym typeface="Inconsolata"/>
              </a:rPr>
              <a:t>net</a:t>
            </a:r>
            <a:r>
              <a:rPr lang="en" sz="2000" b="1"/>
              <a:t> </a:t>
            </a:r>
            <a:r>
              <a:rPr lang="en"/>
              <a:t>lets us set the following password policies: </a:t>
            </a:r>
            <a:endParaRPr/>
          </a:p>
        </p:txBody>
      </p:sp>
      <p:sp>
        <p:nvSpPr>
          <p:cNvPr id="3489" name="Google Shape;3489;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3490" name="Google Shape;3490;p204"/>
          <p:cNvSpPr txBox="1"/>
          <p:nvPr/>
        </p:nvSpPr>
        <p:spPr>
          <a:xfrm>
            <a:off x="429975" y="1503275"/>
            <a:ext cx="19263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Time before a password expires.</a:t>
            </a:r>
            <a:endParaRPr/>
          </a:p>
        </p:txBody>
      </p:sp>
      <p:sp>
        <p:nvSpPr>
          <p:cNvPr id="3491" name="Google Shape;3491;p204"/>
          <p:cNvSpPr txBox="1"/>
          <p:nvPr/>
        </p:nvSpPr>
        <p:spPr>
          <a:xfrm>
            <a:off x="2574675" y="1503275"/>
            <a:ext cx="1926300" cy="9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Minimum number of characters required for a password.</a:t>
            </a:r>
            <a:endParaRPr>
              <a:solidFill>
                <a:schemeClr val="dk1"/>
              </a:solidFill>
              <a:latin typeface="Roboto Medium"/>
              <a:ea typeface="Roboto Medium"/>
              <a:cs typeface="Roboto Medium"/>
              <a:sym typeface="Roboto Medium"/>
            </a:endParaRPr>
          </a:p>
        </p:txBody>
      </p:sp>
      <p:sp>
        <p:nvSpPr>
          <p:cNvPr id="3492" name="Google Shape;3492;p204"/>
          <p:cNvSpPr txBox="1"/>
          <p:nvPr/>
        </p:nvSpPr>
        <p:spPr>
          <a:xfrm>
            <a:off x="4719375" y="1503275"/>
            <a:ext cx="1926300" cy="99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Minimum number of days before a password can be changed.</a:t>
            </a:r>
            <a:endParaRPr>
              <a:solidFill>
                <a:schemeClr val="dk1"/>
              </a:solidFill>
              <a:latin typeface="Roboto Medium"/>
              <a:ea typeface="Roboto Medium"/>
              <a:cs typeface="Roboto Medium"/>
              <a:sym typeface="Roboto Medium"/>
            </a:endParaRPr>
          </a:p>
        </p:txBody>
      </p:sp>
      <p:sp>
        <p:nvSpPr>
          <p:cNvPr id="3493" name="Google Shape;3493;p204"/>
          <p:cNvSpPr txBox="1"/>
          <p:nvPr/>
        </p:nvSpPr>
        <p:spPr>
          <a:xfrm>
            <a:off x="6788025" y="1341950"/>
            <a:ext cx="2002200" cy="1157700"/>
          </a:xfrm>
          <a:prstGeom prst="rect">
            <a:avLst/>
          </a:prstGeom>
          <a:noFill/>
          <a:ln>
            <a:noFill/>
          </a:ln>
        </p:spPr>
        <p:txBody>
          <a:bodyPr spcFirstLastPara="1" wrap="square" lIns="91425" tIns="91425" rIns="91425" bIns="91425" anchor="t" anchorCtr="0">
            <a:noAutofit/>
          </a:bodyPr>
          <a:lstStyle/>
          <a:p>
            <a:pPr marL="91440" lvl="0" indent="0" algn="l" rtl="0">
              <a:spcBef>
                <a:spcPts val="1200"/>
              </a:spcBef>
              <a:spcAft>
                <a:spcPts val="0"/>
              </a:spcAft>
              <a:buNone/>
            </a:pPr>
            <a:r>
              <a:rPr lang="en">
                <a:solidFill>
                  <a:schemeClr val="dk1"/>
                </a:solidFill>
                <a:latin typeface="Roboto Medium"/>
                <a:ea typeface="Roboto Medium"/>
                <a:cs typeface="Roboto Medium"/>
                <a:sym typeface="Roboto Medium"/>
              </a:rPr>
              <a:t>Number of times a password must be unique before it can be reused again. </a:t>
            </a:r>
            <a:endParaRPr sz="1200">
              <a:solidFill>
                <a:schemeClr val="dk1"/>
              </a:solidFill>
              <a:latin typeface="Roboto Medium"/>
              <a:ea typeface="Roboto Medium"/>
              <a:cs typeface="Roboto Medium"/>
              <a:sym typeface="Roboto Medium"/>
            </a:endParaRPr>
          </a:p>
          <a:p>
            <a:pPr marL="320040" lvl="0" indent="-167640" algn="l" rtl="0">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If using the password </a:t>
            </a:r>
            <a:r>
              <a:rPr lang="en" sz="1200" b="1">
                <a:solidFill>
                  <a:schemeClr val="dk1"/>
                </a:solidFill>
                <a:latin typeface="Inconsolata"/>
                <a:ea typeface="Inconsolata"/>
                <a:cs typeface="Inconsolata"/>
                <a:sym typeface="Inconsolata"/>
              </a:rPr>
              <a:t>apples2apples</a:t>
            </a:r>
            <a:r>
              <a:rPr lang="en" sz="1200">
                <a:solidFill>
                  <a:schemeClr val="dk1"/>
                </a:solidFill>
                <a:latin typeface="Roboto"/>
                <a:ea typeface="Roboto"/>
                <a:cs typeface="Roboto"/>
                <a:sym typeface="Roboto"/>
              </a:rPr>
              <a:t>, you’ll have to change it to two new passwords before you can use </a:t>
            </a:r>
            <a:r>
              <a:rPr lang="en" sz="1200" b="1">
                <a:solidFill>
                  <a:schemeClr val="dk1"/>
                </a:solidFill>
                <a:latin typeface="Inconsolata"/>
                <a:ea typeface="Inconsolata"/>
                <a:cs typeface="Inconsolata"/>
                <a:sym typeface="Inconsolata"/>
              </a:rPr>
              <a:t>apples2apples</a:t>
            </a:r>
            <a:r>
              <a:rPr lang="en" sz="1200">
                <a:solidFill>
                  <a:schemeClr val="dk1"/>
                </a:solidFill>
                <a:latin typeface="Roboto"/>
                <a:ea typeface="Roboto"/>
                <a:cs typeface="Roboto"/>
                <a:sym typeface="Roboto"/>
              </a:rPr>
              <a:t> again.</a:t>
            </a:r>
            <a:endParaRPr>
              <a:solidFill>
                <a:schemeClr val="dk1"/>
              </a:solidFill>
              <a:latin typeface="Roboto Medium"/>
              <a:ea typeface="Roboto Medium"/>
              <a:cs typeface="Roboto Medium"/>
              <a:sym typeface="Roboto Medium"/>
            </a:endParaRPr>
          </a:p>
        </p:txBody>
      </p:sp>
      <p:pic>
        <p:nvPicPr>
          <p:cNvPr id="3494" name="Google Shape;3494;p204"/>
          <p:cNvPicPr preferRelativeResize="0"/>
          <p:nvPr/>
        </p:nvPicPr>
        <p:blipFill>
          <a:blip r:embed="rId3">
            <a:alphaModFix amt="36000"/>
          </a:blip>
          <a:stretch>
            <a:fillRect/>
          </a:stretch>
        </p:blipFill>
        <p:spPr>
          <a:xfrm>
            <a:off x="176538" y="2242792"/>
            <a:ext cx="2255780" cy="1879809"/>
          </a:xfrm>
          <a:prstGeom prst="rect">
            <a:avLst/>
          </a:prstGeom>
          <a:noFill/>
          <a:ln>
            <a:noFill/>
          </a:ln>
        </p:spPr>
      </p:pic>
      <p:pic>
        <p:nvPicPr>
          <p:cNvPr id="3495" name="Google Shape;3495;p204"/>
          <p:cNvPicPr preferRelativeResize="0"/>
          <p:nvPr/>
        </p:nvPicPr>
        <p:blipFill>
          <a:blip r:embed="rId4">
            <a:alphaModFix amt="36000"/>
          </a:blip>
          <a:stretch>
            <a:fillRect/>
          </a:stretch>
        </p:blipFill>
        <p:spPr>
          <a:xfrm>
            <a:off x="4382784" y="2242800"/>
            <a:ext cx="2255780" cy="1879809"/>
          </a:xfrm>
          <a:prstGeom prst="rect">
            <a:avLst/>
          </a:prstGeom>
          <a:noFill/>
          <a:ln>
            <a:noFill/>
          </a:ln>
        </p:spPr>
      </p:pic>
      <p:pic>
        <p:nvPicPr>
          <p:cNvPr id="3496" name="Google Shape;3496;p204"/>
          <p:cNvPicPr preferRelativeResize="0"/>
          <p:nvPr/>
        </p:nvPicPr>
        <p:blipFill>
          <a:blip r:embed="rId5">
            <a:alphaModFix amt="36000"/>
          </a:blip>
          <a:stretch>
            <a:fillRect/>
          </a:stretch>
        </p:blipFill>
        <p:spPr>
          <a:xfrm>
            <a:off x="2219436" y="2249252"/>
            <a:ext cx="2255780" cy="18798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pic>
        <p:nvPicPr>
          <p:cNvPr id="3501" name="Google Shape;3501;p205"/>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3502" name="Google Shape;3502;p205"/>
          <p:cNvSpPr/>
          <p:nvPr/>
        </p:nvSpPr>
        <p:spPr>
          <a:xfrm>
            <a:off x="0" y="0"/>
            <a:ext cx="9144000" cy="5144700"/>
          </a:xfrm>
          <a:prstGeom prst="rect">
            <a:avLst/>
          </a:prstGeom>
          <a:solidFill>
            <a:srgbClr val="D6EEF3">
              <a:alpha val="91620"/>
            </a:srgbClr>
          </a:solidFill>
          <a:ln>
            <a:noFill/>
          </a:ln>
          <a:effectLst>
            <a:outerShdw blurRad="228600" dist="95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3504" name="Google Shape;3504;p205"/>
          <p:cNvSpPr/>
          <p:nvPr/>
        </p:nvSpPr>
        <p:spPr>
          <a:xfrm>
            <a:off x="617850" y="655800"/>
            <a:ext cx="7932900" cy="3831900"/>
          </a:xfrm>
          <a:prstGeom prst="rect">
            <a:avLst/>
          </a:prstGeom>
          <a:solidFill>
            <a:srgbClr val="FFFFFF"/>
          </a:solidFill>
          <a:ln>
            <a:noFill/>
          </a:ln>
          <a:effectLst>
            <a:outerShdw blurRad="228600" dist="95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05"/>
          <p:cNvSpPr txBox="1">
            <a:spLocks noGrp="1"/>
          </p:cNvSpPr>
          <p:nvPr>
            <p:ph type="title"/>
          </p:nvPr>
        </p:nvSpPr>
        <p:spPr>
          <a:xfrm>
            <a:off x="521100" y="685800"/>
            <a:ext cx="7215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600" b="1">
                <a:solidFill>
                  <a:schemeClr val="dk1"/>
                </a:solidFill>
                <a:latin typeface="Inconsolata"/>
                <a:ea typeface="Inconsolata"/>
                <a:cs typeface="Inconsolata"/>
                <a:sym typeface="Inconsolata"/>
              </a:rPr>
              <a:t>net</a:t>
            </a:r>
            <a:r>
              <a:rPr lang="en">
                <a:solidFill>
                  <a:schemeClr val="dk1"/>
                </a:solidFill>
              </a:rPr>
              <a:t> Demo Scenario</a:t>
            </a:r>
            <a:endParaRPr/>
          </a:p>
        </p:txBody>
      </p:sp>
      <p:sp>
        <p:nvSpPr>
          <p:cNvPr id="3506" name="Google Shape;3506;p205"/>
          <p:cNvSpPr txBox="1">
            <a:spLocks noGrp="1"/>
          </p:cNvSpPr>
          <p:nvPr>
            <p:ph type="subTitle" idx="1"/>
          </p:nvPr>
        </p:nvSpPr>
        <p:spPr>
          <a:xfrm>
            <a:off x="533400" y="1361775"/>
            <a:ext cx="7979100" cy="3081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latin typeface="Roboto Medium"/>
                <a:ea typeface="Roboto Medium"/>
                <a:cs typeface="Roboto Medium"/>
                <a:sym typeface="Roboto Medium"/>
              </a:rPr>
              <a:t>Your CIO is curious about the groups and password policies on the Windows workstation. We need to retrieve more information from this workstation using the </a:t>
            </a:r>
            <a:r>
              <a:rPr lang="en" sz="2000" b="1">
                <a:solidFill>
                  <a:schemeClr val="dk1"/>
                </a:solidFill>
                <a:latin typeface="Inconsolata"/>
                <a:ea typeface="Inconsolata"/>
                <a:cs typeface="Inconsolata"/>
                <a:sym typeface="Inconsolata"/>
              </a:rPr>
              <a:t>net</a:t>
            </a:r>
            <a:r>
              <a:rPr lang="en">
                <a:solidFill>
                  <a:schemeClr val="dk1"/>
                </a:solidFill>
                <a:latin typeface="Roboto Medium"/>
                <a:ea typeface="Roboto Medium"/>
                <a:cs typeface="Roboto Medium"/>
                <a:sym typeface="Roboto Medium"/>
              </a:rPr>
              <a:t> command-line utility.</a:t>
            </a:r>
            <a:endParaRPr>
              <a:solidFill>
                <a:schemeClr val="dk1"/>
              </a:solidFill>
              <a:latin typeface="Roboto Medium"/>
              <a:ea typeface="Roboto Medium"/>
              <a:cs typeface="Roboto Medium"/>
              <a:sym typeface="Roboto Medium"/>
            </a:endParaRPr>
          </a:p>
          <a:p>
            <a:pPr marL="0" lvl="0" indent="0" algn="l" rtl="0">
              <a:spcBef>
                <a:spcPts val="1200"/>
              </a:spcBef>
              <a:spcAft>
                <a:spcPts val="0"/>
              </a:spcAft>
              <a:buClr>
                <a:schemeClr val="dk1"/>
              </a:buClr>
              <a:buSzPts val="1100"/>
              <a:buFont typeface="Arial"/>
              <a:buNone/>
            </a:pPr>
            <a:r>
              <a:rPr lang="en" sz="1600">
                <a:solidFill>
                  <a:schemeClr val="dk1"/>
                </a:solidFill>
              </a:rPr>
              <a:t>We’ll use the </a:t>
            </a:r>
            <a:r>
              <a:rPr lang="en" b="1">
                <a:solidFill>
                  <a:schemeClr val="dk1"/>
                </a:solidFill>
                <a:latin typeface="Inconsolata"/>
                <a:ea typeface="Inconsolata"/>
                <a:cs typeface="Inconsolata"/>
                <a:sym typeface="Inconsolata"/>
              </a:rPr>
              <a:t>net</a:t>
            </a:r>
            <a:r>
              <a:rPr lang="en" sz="1600">
                <a:solidFill>
                  <a:schemeClr val="dk1"/>
                </a:solidFill>
              </a:rPr>
              <a:t> tool to do the following:</a:t>
            </a:r>
            <a:endParaRPr sz="1600">
              <a:solidFill>
                <a:schemeClr val="dk1"/>
              </a:solidFill>
            </a:endParaRPr>
          </a:p>
          <a:p>
            <a:pPr marL="320040" lvl="0" indent="-180340" algn="l" rtl="0">
              <a:lnSpc>
                <a:spcPct val="115000"/>
              </a:lnSpc>
              <a:spcBef>
                <a:spcPts val="800"/>
              </a:spcBef>
              <a:spcAft>
                <a:spcPts val="0"/>
              </a:spcAft>
              <a:buClr>
                <a:srgbClr val="F1C232"/>
              </a:buClr>
              <a:buSzPts val="1400"/>
              <a:buFont typeface="Roboto"/>
              <a:buChar char="●"/>
            </a:pPr>
            <a:r>
              <a:rPr lang="en" sz="1400">
                <a:solidFill>
                  <a:schemeClr val="dk1"/>
                </a:solidFill>
              </a:rPr>
              <a:t>Enumerate users to see </a:t>
            </a:r>
            <a:r>
              <a:rPr lang="en" sz="1500" b="1">
                <a:solidFill>
                  <a:schemeClr val="dk1"/>
                </a:solidFill>
                <a:latin typeface="Inconsolata"/>
                <a:ea typeface="Inconsolata"/>
                <a:cs typeface="Inconsolata"/>
                <a:sym typeface="Inconsolata"/>
              </a:rPr>
              <a:t>net</a:t>
            </a:r>
            <a:r>
              <a:rPr lang="en" sz="1400">
                <a:solidFill>
                  <a:schemeClr val="dk1"/>
                </a:solidFill>
              </a:rPr>
              <a:t> output.</a:t>
            </a:r>
            <a:endParaRPr sz="1400">
              <a:solidFill>
                <a:schemeClr val="dk1"/>
              </a:solidFill>
            </a:endParaRPr>
          </a:p>
          <a:p>
            <a:pPr marL="320040" lvl="0" indent="-180340" algn="l" rtl="0">
              <a:lnSpc>
                <a:spcPct val="115000"/>
              </a:lnSpc>
              <a:spcBef>
                <a:spcPts val="0"/>
              </a:spcBef>
              <a:spcAft>
                <a:spcPts val="0"/>
              </a:spcAft>
              <a:buClr>
                <a:srgbClr val="F1C232"/>
              </a:buClr>
              <a:buSzPts val="1400"/>
              <a:buFont typeface="Roboto"/>
              <a:buChar char="●"/>
            </a:pPr>
            <a:r>
              <a:rPr lang="en" sz="1400">
                <a:solidFill>
                  <a:schemeClr val="dk1"/>
                </a:solidFill>
              </a:rPr>
              <a:t>Enumerate azadmin’s groups and password policies.</a:t>
            </a:r>
            <a:endParaRPr sz="1400">
              <a:solidFill>
                <a:schemeClr val="dk1"/>
              </a:solidFill>
            </a:endParaRPr>
          </a:p>
          <a:p>
            <a:pPr marL="320040" lvl="0" indent="-180340" algn="l" rtl="0">
              <a:lnSpc>
                <a:spcPct val="115000"/>
              </a:lnSpc>
              <a:spcBef>
                <a:spcPts val="0"/>
              </a:spcBef>
              <a:spcAft>
                <a:spcPts val="0"/>
              </a:spcAft>
              <a:buClr>
                <a:srgbClr val="F1C232"/>
              </a:buClr>
              <a:buSzPts val="1400"/>
              <a:buFont typeface="Roboto"/>
              <a:buChar char="●"/>
            </a:pPr>
            <a:r>
              <a:rPr lang="en" sz="1400">
                <a:solidFill>
                  <a:schemeClr val="dk1"/>
                </a:solidFill>
              </a:rPr>
              <a:t>Enumerate local groups with </a:t>
            </a:r>
            <a:r>
              <a:rPr lang="en" sz="1500" b="1">
                <a:solidFill>
                  <a:schemeClr val="dk1"/>
                </a:solidFill>
                <a:latin typeface="Inconsolata"/>
                <a:ea typeface="Inconsolata"/>
                <a:cs typeface="Inconsolata"/>
                <a:sym typeface="Inconsolata"/>
              </a:rPr>
              <a:t>net localgroup</a:t>
            </a:r>
            <a:r>
              <a:rPr lang="en" sz="1400">
                <a:solidFill>
                  <a:schemeClr val="dk1"/>
                </a:solidFill>
              </a:rPr>
              <a:t>.</a:t>
            </a:r>
            <a:endParaRPr sz="1400">
              <a:solidFill>
                <a:schemeClr val="dk1"/>
              </a:solidFill>
            </a:endParaRPr>
          </a:p>
          <a:p>
            <a:pPr marL="320040" lvl="0" indent="-180340" algn="l" rtl="0">
              <a:lnSpc>
                <a:spcPct val="115000"/>
              </a:lnSpc>
              <a:spcBef>
                <a:spcPts val="0"/>
              </a:spcBef>
              <a:spcAft>
                <a:spcPts val="0"/>
              </a:spcAft>
              <a:buClr>
                <a:srgbClr val="F1C232"/>
              </a:buClr>
              <a:buSzPts val="1400"/>
              <a:buFont typeface="Roboto"/>
              <a:buChar char="●"/>
            </a:pPr>
            <a:r>
              <a:rPr lang="en" sz="1400">
                <a:solidFill>
                  <a:schemeClr val="dk1"/>
                </a:solidFill>
              </a:rPr>
              <a:t>Enumerate the Windows workstation's current password policies with </a:t>
            </a:r>
            <a:r>
              <a:rPr lang="en" sz="1500" b="1">
                <a:solidFill>
                  <a:schemeClr val="dk1"/>
                </a:solidFill>
                <a:latin typeface="Inconsolata"/>
                <a:ea typeface="Inconsolata"/>
                <a:cs typeface="Inconsolata"/>
                <a:sym typeface="Inconsolata"/>
              </a:rPr>
              <a:t>net accounts</a:t>
            </a:r>
            <a:r>
              <a:rPr lang="en" sz="1400">
                <a:solidFill>
                  <a:schemeClr val="dk1"/>
                </a:solidFill>
              </a:rPr>
              <a:t>.</a:t>
            </a:r>
            <a:endParaRPr sz="1400">
              <a:solidFill>
                <a:schemeClr val="dk1"/>
              </a:solidFill>
            </a:endParaRPr>
          </a:p>
          <a:p>
            <a:pPr marL="0" lvl="0" indent="0" algn="l" rtl="0">
              <a:spcBef>
                <a:spcPts val="800"/>
              </a:spcBef>
              <a:spcAft>
                <a:spcPts val="0"/>
              </a:spcAft>
              <a:buClr>
                <a:schemeClr val="dk1"/>
              </a:buClr>
              <a:buSzPts val="1100"/>
              <a:buFont typeface="Arial"/>
              <a:buNone/>
            </a:pPr>
            <a:endParaRPr sz="1400">
              <a:solidFill>
                <a:schemeClr val="dk1"/>
              </a:solidFill>
            </a:endParaRPr>
          </a:p>
          <a:p>
            <a:pPr marL="0" lvl="0" indent="0" algn="l" rtl="0">
              <a:spcBef>
                <a:spcPts val="800"/>
              </a:spcBef>
              <a:spcAft>
                <a:spcPts val="1200"/>
              </a:spcAft>
              <a:buNone/>
            </a:pPr>
            <a:endParaRPr>
              <a:solidFill>
                <a:schemeClr val="dk1"/>
              </a:solidFill>
              <a:latin typeface="Roboto Medium"/>
              <a:ea typeface="Roboto Medium"/>
              <a:cs typeface="Roboto Medium"/>
              <a:sym typeface="Roboto Medium"/>
            </a:endParaRPr>
          </a:p>
        </p:txBody>
      </p:sp>
      <p:cxnSp>
        <p:nvCxnSpPr>
          <p:cNvPr id="3507" name="Google Shape;3507;p205"/>
          <p:cNvCxnSpPr/>
          <p:nvPr/>
        </p:nvCxnSpPr>
        <p:spPr>
          <a:xfrm>
            <a:off x="835550" y="1259875"/>
            <a:ext cx="7378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sp>
        <p:nvSpPr>
          <p:cNvPr id="3512" name="Google Shape;3512;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3513" name="Google Shape;3513;p20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b="1">
                <a:latin typeface="Inconsolata"/>
                <a:ea typeface="Inconsolata"/>
                <a:cs typeface="Inconsolata"/>
                <a:sym typeface="Inconsolata"/>
              </a:rPr>
              <a:t>net</a:t>
            </a:r>
            <a:endParaRPr b="1">
              <a:latin typeface="Inconsolata"/>
              <a:ea typeface="Inconsolata"/>
              <a:cs typeface="Inconsolata"/>
              <a:sym typeface="Inconsolat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3"/>
        <p:cNvGrpSpPr/>
        <p:nvPr/>
      </p:nvGrpSpPr>
      <p:grpSpPr>
        <a:xfrm>
          <a:off x="0" y="0"/>
          <a:ext cx="0" cy="0"/>
          <a:chOff x="0" y="0"/>
          <a:chExt cx="0" cy="0"/>
        </a:xfrm>
      </p:grpSpPr>
      <p:sp>
        <p:nvSpPr>
          <p:cNvPr id="3084" name="Google Shape;3084;p162"/>
          <p:cNvSpPr/>
          <p:nvPr/>
        </p:nvSpPr>
        <p:spPr>
          <a:xfrm>
            <a:off x="0" y="0"/>
            <a:ext cx="9144000" cy="5143500"/>
          </a:xfrm>
          <a:prstGeom prst="re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5" name="Google Shape;3085;p162"/>
          <p:cNvPicPr preferRelativeResize="0"/>
          <p:nvPr/>
        </p:nvPicPr>
        <p:blipFill rotWithShape="1">
          <a:blip r:embed="rId3">
            <a:alphaModFix/>
          </a:blip>
          <a:srcRect r="11190"/>
          <a:stretch/>
        </p:blipFill>
        <p:spPr>
          <a:xfrm>
            <a:off x="4279375" y="1714525"/>
            <a:ext cx="4864626" cy="3428975"/>
          </a:xfrm>
          <a:prstGeom prst="rect">
            <a:avLst/>
          </a:prstGeom>
          <a:noFill/>
          <a:ln>
            <a:noFill/>
          </a:ln>
        </p:spPr>
      </p:pic>
      <p:sp>
        <p:nvSpPr>
          <p:cNvPr id="3086" name="Google Shape;3086;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087" name="Google Shape;3087;p162"/>
          <p:cNvSpPr/>
          <p:nvPr/>
        </p:nvSpPr>
        <p:spPr>
          <a:xfrm>
            <a:off x="-16300" y="-21050"/>
            <a:ext cx="4645800" cy="5143500"/>
          </a:xfrm>
          <a:prstGeom prst="re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62"/>
          <p:cNvSpPr txBox="1">
            <a:spLocks noGrp="1"/>
          </p:cNvSpPr>
          <p:nvPr>
            <p:ph type="title"/>
          </p:nvPr>
        </p:nvSpPr>
        <p:spPr>
          <a:xfrm>
            <a:off x="136100" y="564725"/>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popularity of Windows machines makes them </a:t>
            </a:r>
            <a:br>
              <a:rPr lang="en">
                <a:solidFill>
                  <a:srgbClr val="FFFFFF"/>
                </a:solidFill>
              </a:rPr>
            </a:br>
            <a:r>
              <a:rPr lang="en">
                <a:solidFill>
                  <a:srgbClr val="FFFFFF"/>
                </a:solidFill>
              </a:rPr>
              <a:t>the most common target </a:t>
            </a:r>
            <a:br>
              <a:rPr lang="en">
                <a:solidFill>
                  <a:srgbClr val="FFFFFF"/>
                </a:solidFill>
              </a:rPr>
            </a:br>
            <a:r>
              <a:rPr lang="en">
                <a:solidFill>
                  <a:srgbClr val="FFFFFF"/>
                </a:solidFill>
              </a:rPr>
              <a:t>for today’s attackers. </a:t>
            </a:r>
            <a:endParaRPr>
              <a:solidFill>
                <a:srgbClr val="FFFFFF"/>
              </a:solidFill>
            </a:endParaRPr>
          </a:p>
        </p:txBody>
      </p:sp>
      <p:sp>
        <p:nvSpPr>
          <p:cNvPr id="3089" name="Google Shape;3089;p162"/>
          <p:cNvSpPr txBox="1">
            <a:spLocks noGrp="1"/>
          </p:cNvSpPr>
          <p:nvPr>
            <p:ph type="subTitle" idx="1"/>
          </p:nvPr>
        </p:nvSpPr>
        <p:spPr>
          <a:xfrm>
            <a:off x="136100" y="2436025"/>
            <a:ext cx="4761900" cy="23844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None/>
            </a:pPr>
            <a:r>
              <a:rPr lang="en">
                <a:solidFill>
                  <a:srgbClr val="FFFFFF"/>
                </a:solidFill>
              </a:rPr>
              <a:t>Malware can specifically target vulnerabilities in unpatched and unsecure Windows machines</a:t>
            </a:r>
            <a:br>
              <a:rPr lang="en">
                <a:solidFill>
                  <a:srgbClr val="FFFFFF"/>
                </a:solidFill>
              </a:rPr>
            </a:br>
            <a:r>
              <a:rPr lang="en">
                <a:solidFill>
                  <a:srgbClr val="FFFFFF"/>
                </a:solidFill>
              </a:rPr>
              <a:t>and servers. </a:t>
            </a:r>
            <a:endParaRPr>
              <a:solidFill>
                <a:srgbClr val="FFFFFF"/>
              </a:solidFill>
            </a:endParaRPr>
          </a:p>
        </p:txBody>
      </p:sp>
      <p:cxnSp>
        <p:nvCxnSpPr>
          <p:cNvPr id="3090" name="Google Shape;3090;p162"/>
          <p:cNvCxnSpPr/>
          <p:nvPr/>
        </p:nvCxnSpPr>
        <p:spPr>
          <a:xfrm>
            <a:off x="394950" y="2377300"/>
            <a:ext cx="37419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7"/>
        <p:cNvGrpSpPr/>
        <p:nvPr/>
      </p:nvGrpSpPr>
      <p:grpSpPr>
        <a:xfrm>
          <a:off x="0" y="0"/>
          <a:ext cx="0" cy="0"/>
          <a:chOff x="0" y="0"/>
          <a:chExt cx="0" cy="0"/>
        </a:xfrm>
      </p:grpSpPr>
      <p:sp>
        <p:nvSpPr>
          <p:cNvPr id="3518" name="Google Shape;3518;p20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519" name="Google Shape;3519;p2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3520" name="Google Shape;3520;p20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Users, Groups and Password Policies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the </a:t>
            </a:r>
            <a:r>
              <a:rPr lang="en" sz="2200" b="1">
                <a:latin typeface="Inconsolata"/>
                <a:ea typeface="Inconsolata"/>
                <a:cs typeface="Inconsolata"/>
                <a:sym typeface="Inconsolata"/>
              </a:rPr>
              <a:t>net</a:t>
            </a:r>
            <a:r>
              <a:rPr lang="en" sz="2000">
                <a:latin typeface="Roboto Light"/>
                <a:ea typeface="Roboto Light"/>
                <a:cs typeface="Roboto Light"/>
                <a:sym typeface="Roboto Light"/>
              </a:rPr>
              <a:t> utility to retrieve more information about the Windows workstation. </a:t>
            </a: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000">
              <a:latin typeface="Roboto Light"/>
              <a:ea typeface="Roboto Light"/>
              <a:cs typeface="Roboto Light"/>
              <a:sym typeface="Roboto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208"/>
          <p:cNvSpPr txBox="1">
            <a:spLocks noGrp="1"/>
          </p:cNvSpPr>
          <p:nvPr>
            <p:ph type="title"/>
          </p:nvPr>
        </p:nvSpPr>
        <p:spPr>
          <a:xfrm>
            <a:off x="274325" y="1888475"/>
            <a:ext cx="8595300" cy="99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Users and </a:t>
            </a:r>
            <a:br>
              <a:rPr lang="en"/>
            </a:br>
            <a:r>
              <a:rPr lang="en"/>
              <a:t>Setting Password Policy</a:t>
            </a:r>
            <a:endParaRPr/>
          </a:p>
        </p:txBody>
      </p:sp>
      <p:sp>
        <p:nvSpPr>
          <p:cNvPr id="3526" name="Google Shape;3526;p2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3527" name="Google Shape;3527;p20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31"/>
        <p:cNvGrpSpPr/>
        <p:nvPr/>
      </p:nvGrpSpPr>
      <p:grpSpPr>
        <a:xfrm>
          <a:off x="0" y="0"/>
          <a:ext cx="0" cy="0"/>
          <a:chOff x="0" y="0"/>
          <a:chExt cx="0" cy="0"/>
        </a:xfrm>
      </p:grpSpPr>
      <p:sp>
        <p:nvSpPr>
          <p:cNvPr id="3532" name="Google Shape;3532;p2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Password Policies</a:t>
            </a:r>
            <a:endParaRPr/>
          </a:p>
        </p:txBody>
      </p:sp>
      <p:sp>
        <p:nvSpPr>
          <p:cNvPr id="3533" name="Google Shape;3533;p2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We’ve discussed the importance of password policies in earlier Linux units. Now we’ll establish password policies for new users in Windows. </a:t>
            </a:r>
            <a:endParaRPr/>
          </a:p>
        </p:txBody>
      </p:sp>
      <p:sp>
        <p:nvSpPr>
          <p:cNvPr id="3534" name="Google Shape;3534;p2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pic>
        <p:nvPicPr>
          <p:cNvPr id="3535" name="Google Shape;3535;p209"/>
          <p:cNvPicPr preferRelativeResize="0"/>
          <p:nvPr/>
        </p:nvPicPr>
        <p:blipFill rotWithShape="1">
          <a:blip r:embed="rId3">
            <a:alphaModFix/>
          </a:blip>
          <a:srcRect l="13098" t="21162" r="17078" b="9724"/>
          <a:stretch/>
        </p:blipFill>
        <p:spPr>
          <a:xfrm>
            <a:off x="4698325" y="1584801"/>
            <a:ext cx="4369474" cy="3243851"/>
          </a:xfrm>
          <a:prstGeom prst="rect">
            <a:avLst/>
          </a:prstGeom>
          <a:noFill/>
          <a:ln>
            <a:noFill/>
          </a:ln>
        </p:spPr>
      </p:pic>
      <p:sp>
        <p:nvSpPr>
          <p:cNvPr id="3536" name="Google Shape;3536;p209"/>
          <p:cNvSpPr txBox="1">
            <a:spLocks noGrp="1"/>
          </p:cNvSpPr>
          <p:nvPr>
            <p:ph type="body" idx="3"/>
          </p:nvPr>
        </p:nvSpPr>
        <p:spPr>
          <a:xfrm>
            <a:off x="175" y="1584800"/>
            <a:ext cx="5067300" cy="3151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In the next demonstration, we’ll use the following scenario: </a:t>
            </a:r>
            <a:endParaRPr sz="1600">
              <a:latin typeface="Roboto Medium"/>
              <a:ea typeface="Roboto Medium"/>
              <a:cs typeface="Roboto Medium"/>
              <a:sym typeface="Roboto Medium"/>
            </a:endParaRPr>
          </a:p>
          <a:p>
            <a:pPr marL="457200" lvl="0" indent="-323850" algn="l" rtl="0">
              <a:spcBef>
                <a:spcPts val="1000"/>
              </a:spcBef>
              <a:spcAft>
                <a:spcPts val="0"/>
              </a:spcAft>
              <a:buClr>
                <a:srgbClr val="E44A3B"/>
              </a:buClr>
              <a:buSzPts val="1500"/>
              <a:buChar char="●"/>
            </a:pPr>
            <a:r>
              <a:rPr lang="en" sz="1500"/>
              <a:t>A new regular user (Barbara) and new administrator (Andrea) need to be added to the workstation. </a:t>
            </a:r>
            <a:endParaRPr sz="1500"/>
          </a:p>
          <a:p>
            <a:pPr marL="457200" lvl="0" indent="-323850" algn="l" rtl="0">
              <a:spcBef>
                <a:spcPts val="1000"/>
              </a:spcBef>
              <a:spcAft>
                <a:spcPts val="0"/>
              </a:spcAft>
              <a:buClr>
                <a:srgbClr val="E44A3B"/>
              </a:buClr>
              <a:buSzPts val="1500"/>
              <a:buChar char="●"/>
            </a:pPr>
            <a:r>
              <a:rPr lang="en" sz="1500">
                <a:highlight>
                  <a:srgbClr val="FFFFFF"/>
                </a:highlight>
              </a:rPr>
              <a:t>We’ll use </a:t>
            </a:r>
            <a:r>
              <a:rPr lang="en" sz="1500" b="1">
                <a:highlight>
                  <a:srgbClr val="FFFFFF"/>
                </a:highlight>
                <a:latin typeface="Inconsolata"/>
                <a:ea typeface="Inconsolata"/>
                <a:cs typeface="Inconsolata"/>
                <a:sym typeface="Inconsolata"/>
              </a:rPr>
              <a:t>net user</a:t>
            </a:r>
            <a:r>
              <a:rPr lang="en" sz="1500">
                <a:highlight>
                  <a:srgbClr val="FFFFFF"/>
                </a:highlight>
              </a:rPr>
              <a:t> to create user accounts for Andrea, the new senior developer, and Barbara, the new sales representative. </a:t>
            </a:r>
            <a:endParaRPr sz="1500">
              <a:highlight>
                <a:srgbClr val="FFFFFF"/>
              </a:highlight>
            </a:endParaRPr>
          </a:p>
          <a:p>
            <a:pPr marL="457200" lvl="0" indent="-323850" algn="l" rtl="0">
              <a:spcBef>
                <a:spcPts val="1000"/>
              </a:spcBef>
              <a:spcAft>
                <a:spcPts val="1000"/>
              </a:spcAft>
              <a:buClr>
                <a:srgbClr val="E44A3B"/>
              </a:buClr>
              <a:buSzPts val="1500"/>
              <a:buChar char="●"/>
            </a:pPr>
            <a:r>
              <a:rPr lang="en" sz="1500">
                <a:solidFill>
                  <a:schemeClr val="dk1"/>
                </a:solidFill>
              </a:rPr>
              <a:t>We will create these users and set their password policies to make sure they follow company wide policies. </a:t>
            </a:r>
            <a:endParaRPr sz="1500">
              <a:highlight>
                <a:srgbClr val="FFFFFF"/>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40"/>
        <p:cNvGrpSpPr/>
        <p:nvPr/>
      </p:nvGrpSpPr>
      <p:grpSpPr>
        <a:xfrm>
          <a:off x="0" y="0"/>
          <a:ext cx="0" cy="0"/>
          <a:chOff x="0" y="0"/>
          <a:chExt cx="0" cy="0"/>
        </a:xfrm>
      </p:grpSpPr>
      <p:sp>
        <p:nvSpPr>
          <p:cNvPr id="3541" name="Google Shape;3541;p2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3542" name="Google Shape;3542;p21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Adding Users and Setting Password Policies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46"/>
        <p:cNvGrpSpPr/>
        <p:nvPr/>
      </p:nvGrpSpPr>
      <p:grpSpPr>
        <a:xfrm>
          <a:off x="0" y="0"/>
          <a:ext cx="0" cy="0"/>
          <a:chOff x="0" y="0"/>
          <a:chExt cx="0" cy="0"/>
        </a:xfrm>
      </p:grpSpPr>
      <p:sp>
        <p:nvSpPr>
          <p:cNvPr id="3547" name="Google Shape;3547;p21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548" name="Google Shape;3548;p2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3549" name="Google Shape;3549;p21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Create Users and Set Passwords</a:t>
            </a:r>
            <a:endParaRPr sz="20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create users and set password policies for two new users.</a:t>
            </a: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553"/>
        <p:cNvGrpSpPr/>
        <p:nvPr/>
      </p:nvGrpSpPr>
      <p:grpSpPr>
        <a:xfrm>
          <a:off x="0" y="0"/>
          <a:ext cx="0" cy="0"/>
          <a:chOff x="0" y="0"/>
          <a:chExt cx="0" cy="0"/>
        </a:xfrm>
      </p:grpSpPr>
      <p:sp>
        <p:nvSpPr>
          <p:cNvPr id="3554" name="Google Shape;3554;p2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58"/>
        <p:cNvGrpSpPr/>
        <p:nvPr/>
      </p:nvGrpSpPr>
      <p:grpSpPr>
        <a:xfrm>
          <a:off x="0" y="0"/>
          <a:ext cx="0" cy="0"/>
          <a:chOff x="0" y="0"/>
          <a:chExt cx="0" cy="0"/>
        </a:xfrm>
      </p:grpSpPr>
      <p:sp>
        <p:nvSpPr>
          <p:cNvPr id="3559" name="Google Shape;3559;p21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Task Scheduling</a:t>
            </a:r>
            <a:endParaRPr/>
          </a:p>
          <a:p>
            <a:pPr marL="0" lvl="0" indent="0" algn="ctr" rtl="0">
              <a:spcBef>
                <a:spcPts val="0"/>
              </a:spcBef>
              <a:spcAft>
                <a:spcPts val="0"/>
              </a:spcAft>
              <a:buNone/>
            </a:pPr>
            <a:r>
              <a:rPr lang="en"/>
              <a:t>(Optional / Time Permitting)</a:t>
            </a:r>
            <a:endParaRPr/>
          </a:p>
          <a:p>
            <a:pPr marL="0" lvl="0" indent="0" algn="ctr" rtl="0">
              <a:spcBef>
                <a:spcPts val="0"/>
              </a:spcBef>
              <a:spcAft>
                <a:spcPts val="0"/>
              </a:spcAft>
              <a:buNone/>
            </a:pPr>
            <a:endParaRPr/>
          </a:p>
        </p:txBody>
      </p:sp>
      <p:sp>
        <p:nvSpPr>
          <p:cNvPr id="3560" name="Google Shape;3560;p2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3561" name="Google Shape;3561;p21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565"/>
        <p:cNvGrpSpPr/>
        <p:nvPr/>
      </p:nvGrpSpPr>
      <p:grpSpPr>
        <a:xfrm>
          <a:off x="0" y="0"/>
          <a:ext cx="0" cy="0"/>
          <a:chOff x="0" y="0"/>
          <a:chExt cx="0" cy="0"/>
        </a:xfrm>
      </p:grpSpPr>
      <p:sp>
        <p:nvSpPr>
          <p:cNvPr id="3566" name="Google Shape;3566;p214"/>
          <p:cNvSpPr/>
          <p:nvPr/>
        </p:nvSpPr>
        <p:spPr>
          <a:xfrm>
            <a:off x="0" y="0"/>
            <a:ext cx="9168600" cy="4487700"/>
          </a:xfrm>
          <a:prstGeom prst="rect">
            <a:avLst/>
          </a:prstGeom>
          <a:solidFill>
            <a:srgbClr val="00B0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14"/>
          <p:cNvSpPr/>
          <p:nvPr/>
        </p:nvSpPr>
        <p:spPr>
          <a:xfrm>
            <a:off x="-12300" y="4219275"/>
            <a:ext cx="9168600" cy="924300"/>
          </a:xfrm>
          <a:prstGeom prst="rect">
            <a:avLst/>
          </a:prstGeom>
          <a:solidFill>
            <a:srgbClr val="0073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Task Scheduling</a:t>
            </a:r>
            <a:endParaRPr/>
          </a:p>
        </p:txBody>
      </p:sp>
      <p:sp>
        <p:nvSpPr>
          <p:cNvPr id="3569" name="Google Shape;3569;p214"/>
          <p:cNvSpPr txBox="1">
            <a:spLocks noGrp="1"/>
          </p:cNvSpPr>
          <p:nvPr>
            <p:ph type="subTitle" idx="1"/>
          </p:nvPr>
        </p:nvSpPr>
        <p:spPr>
          <a:xfrm>
            <a:off x="0" y="675975"/>
            <a:ext cx="8721300" cy="710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a:solidFill>
                  <a:srgbClr val="FFFFFF"/>
                </a:solidFill>
                <a:latin typeface="Roboto Medium"/>
                <a:ea typeface="Roboto Medium"/>
                <a:cs typeface="Roboto Medium"/>
                <a:sym typeface="Roboto Medium"/>
              </a:rPr>
              <a:t>Task Scheduler is a GUI tool that allows system administrators to automate the execution of scripts and applications on a Windows system.</a:t>
            </a:r>
            <a:endParaRPr>
              <a:solidFill>
                <a:srgbClr val="FFFFFF"/>
              </a:solidFill>
              <a:highlight>
                <a:srgbClr val="FFFFFF"/>
              </a:highlight>
              <a:latin typeface="Roboto Medium"/>
              <a:ea typeface="Roboto Medium"/>
              <a:cs typeface="Roboto Medium"/>
              <a:sym typeface="Roboto Medium"/>
            </a:endParaRPr>
          </a:p>
        </p:txBody>
      </p:sp>
      <p:sp>
        <p:nvSpPr>
          <p:cNvPr id="3570" name="Google Shape;3570;p2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pic>
        <p:nvPicPr>
          <p:cNvPr id="3571" name="Google Shape;3571;p214"/>
          <p:cNvPicPr preferRelativeResize="0"/>
          <p:nvPr/>
        </p:nvPicPr>
        <p:blipFill>
          <a:blip r:embed="rId3">
            <a:alphaModFix/>
          </a:blip>
          <a:stretch>
            <a:fillRect/>
          </a:stretch>
        </p:blipFill>
        <p:spPr>
          <a:xfrm>
            <a:off x="4830809" y="1501000"/>
            <a:ext cx="4313192" cy="3234900"/>
          </a:xfrm>
          <a:prstGeom prst="rect">
            <a:avLst/>
          </a:prstGeom>
          <a:noFill/>
          <a:ln>
            <a:noFill/>
          </a:ln>
        </p:spPr>
      </p:pic>
      <p:sp>
        <p:nvSpPr>
          <p:cNvPr id="3572" name="Google Shape;3572;p214"/>
          <p:cNvSpPr txBox="1">
            <a:spLocks noGrp="1"/>
          </p:cNvSpPr>
          <p:nvPr>
            <p:ph type="body" idx="3"/>
          </p:nvPr>
        </p:nvSpPr>
        <p:spPr>
          <a:xfrm>
            <a:off x="175" y="1501000"/>
            <a:ext cx="5841900" cy="3234900"/>
          </a:xfrm>
          <a:prstGeom prst="rect">
            <a:avLst/>
          </a:prstGeom>
        </p:spPr>
        <p:txBody>
          <a:bodyPr spcFirstLastPara="1" wrap="square" lIns="457200" tIns="0" rIns="457200" bIns="914400" anchor="t" anchorCtr="0">
            <a:noAutofit/>
          </a:bodyPr>
          <a:lstStyle/>
          <a:p>
            <a:pPr marL="320040" lvl="0" indent="-193040" algn="l" rtl="0">
              <a:lnSpc>
                <a:spcPct val="115000"/>
              </a:lnSpc>
              <a:spcBef>
                <a:spcPts val="0"/>
              </a:spcBef>
              <a:spcAft>
                <a:spcPts val="0"/>
              </a:spcAft>
              <a:buClr>
                <a:srgbClr val="F1F1E0"/>
              </a:buClr>
              <a:buSzPts val="1600"/>
              <a:buFont typeface="Roboto"/>
              <a:buChar char="●"/>
            </a:pPr>
            <a:r>
              <a:rPr lang="en" sz="1600"/>
              <a:t>Similar to cron jobs, tasks can be set to execute at specific times, or a certain amount of time after a user logs in.</a:t>
            </a:r>
            <a:endParaRPr sz="1600"/>
          </a:p>
          <a:p>
            <a:pPr marL="320040" lvl="0" indent="-193040" algn="l" rtl="0">
              <a:lnSpc>
                <a:spcPct val="115000"/>
              </a:lnSpc>
              <a:spcBef>
                <a:spcPts val="800"/>
              </a:spcBef>
              <a:spcAft>
                <a:spcPts val="0"/>
              </a:spcAft>
              <a:buClr>
                <a:srgbClr val="F1F1E0"/>
              </a:buClr>
              <a:buSzPts val="1600"/>
              <a:buFont typeface="Roboto"/>
              <a:buChar char="●"/>
            </a:pPr>
            <a:r>
              <a:rPr lang="en" sz="1600"/>
              <a:t>Properly managing systems with scheduled tasks allows us to automate security and system administration actions such as checking for updates for endpoint security software, sending important logs to systems such as SIEM, and scheduling system maintenance scripts.</a:t>
            </a:r>
            <a:endParaRPr sz="1600"/>
          </a:p>
        </p:txBody>
      </p:sp>
      <p:cxnSp>
        <p:nvCxnSpPr>
          <p:cNvPr id="3573" name="Google Shape;3573;p214"/>
          <p:cNvCxnSpPr/>
          <p:nvPr/>
        </p:nvCxnSpPr>
        <p:spPr>
          <a:xfrm>
            <a:off x="490800" y="628225"/>
            <a:ext cx="8313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77"/>
        <p:cNvGrpSpPr/>
        <p:nvPr/>
      </p:nvGrpSpPr>
      <p:grpSpPr>
        <a:xfrm>
          <a:off x="0" y="0"/>
          <a:ext cx="0" cy="0"/>
          <a:chOff x="0" y="0"/>
          <a:chExt cx="0" cy="0"/>
        </a:xfrm>
      </p:grpSpPr>
      <p:pic>
        <p:nvPicPr>
          <p:cNvPr id="3578" name="Google Shape;3578;p215"/>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3579" name="Google Shape;3579;p215"/>
          <p:cNvSpPr/>
          <p:nvPr/>
        </p:nvSpPr>
        <p:spPr>
          <a:xfrm>
            <a:off x="0" y="0"/>
            <a:ext cx="9144000" cy="5144700"/>
          </a:xfrm>
          <a:prstGeom prst="rect">
            <a:avLst/>
          </a:prstGeom>
          <a:solidFill>
            <a:srgbClr val="E44A3B">
              <a:alpha val="85470"/>
            </a:srgbClr>
          </a:solidFill>
          <a:ln>
            <a:noFill/>
          </a:ln>
          <a:effectLst>
            <a:outerShdw blurRad="228600" dist="95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58</a:t>
            </a:fld>
            <a:endParaRPr>
              <a:solidFill>
                <a:srgbClr val="FFFFFF"/>
              </a:solidFill>
            </a:endParaRPr>
          </a:p>
        </p:txBody>
      </p:sp>
      <p:sp>
        <p:nvSpPr>
          <p:cNvPr id="3581" name="Google Shape;3581;p215"/>
          <p:cNvSpPr/>
          <p:nvPr/>
        </p:nvSpPr>
        <p:spPr>
          <a:xfrm>
            <a:off x="617850" y="655800"/>
            <a:ext cx="7932900" cy="3831900"/>
          </a:xfrm>
          <a:prstGeom prst="rect">
            <a:avLst/>
          </a:prstGeom>
          <a:solidFill>
            <a:srgbClr val="FFFFFF"/>
          </a:solidFill>
          <a:ln>
            <a:noFill/>
          </a:ln>
          <a:effectLst>
            <a:outerShdw blurRad="228600" dist="9525"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15"/>
          <p:cNvSpPr txBox="1">
            <a:spLocks noGrp="1"/>
          </p:cNvSpPr>
          <p:nvPr>
            <p:ph type="title"/>
          </p:nvPr>
        </p:nvSpPr>
        <p:spPr>
          <a:xfrm>
            <a:off x="521100" y="685800"/>
            <a:ext cx="7215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Task Scheduling Demo Setup</a:t>
            </a:r>
            <a:endParaRPr sz="2600" b="1">
              <a:solidFill>
                <a:schemeClr val="dk1"/>
              </a:solidFill>
              <a:latin typeface="Inconsolata"/>
              <a:ea typeface="Inconsolata"/>
              <a:cs typeface="Inconsolata"/>
              <a:sym typeface="Inconsolata"/>
            </a:endParaRPr>
          </a:p>
        </p:txBody>
      </p:sp>
      <p:sp>
        <p:nvSpPr>
          <p:cNvPr id="3583" name="Google Shape;3583;p215"/>
          <p:cNvSpPr txBox="1">
            <a:spLocks noGrp="1"/>
          </p:cNvSpPr>
          <p:nvPr>
            <p:ph type="subTitle" idx="1"/>
          </p:nvPr>
        </p:nvSpPr>
        <p:spPr>
          <a:xfrm>
            <a:off x="533400" y="1361775"/>
            <a:ext cx="8244600" cy="3081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24292E"/>
                </a:solidFill>
                <a:latin typeface="Roboto Medium"/>
                <a:ea typeface="Roboto Medium"/>
                <a:cs typeface="Roboto Medium"/>
                <a:sym typeface="Roboto Medium"/>
              </a:rPr>
              <a:t>In this demo, we will use the administrative user, Andrew, to create scheduled tasks that will automate the reports we've been working on.</a:t>
            </a:r>
            <a:endParaRPr>
              <a:solidFill>
                <a:schemeClr val="dk1"/>
              </a:solidFill>
              <a:latin typeface="Roboto Medium"/>
              <a:ea typeface="Roboto Medium"/>
              <a:cs typeface="Roboto Medium"/>
              <a:sym typeface="Roboto Medium"/>
            </a:endParaRPr>
          </a:p>
          <a:p>
            <a:pPr marL="320040" lvl="0" indent="-193040" algn="l" rtl="0">
              <a:lnSpc>
                <a:spcPct val="115000"/>
              </a:lnSpc>
              <a:spcBef>
                <a:spcPts val="1200"/>
              </a:spcBef>
              <a:spcAft>
                <a:spcPts val="0"/>
              </a:spcAft>
              <a:buClr>
                <a:srgbClr val="E44A3B"/>
              </a:buClr>
              <a:buSzPts val="1600"/>
              <a:buFont typeface="Roboto"/>
              <a:buChar char="●"/>
            </a:pPr>
            <a:r>
              <a:rPr lang="en" sz="1600">
                <a:solidFill>
                  <a:schemeClr val="dk1"/>
                </a:solidFill>
              </a:rPr>
              <a:t>The CIO wants us to schedule reports to be created on a daily basis. </a:t>
            </a:r>
            <a:endParaRPr sz="1600">
              <a:solidFill>
                <a:schemeClr val="dk1"/>
              </a:solidFill>
            </a:endParaRPr>
          </a:p>
          <a:p>
            <a:pPr marL="320040" lvl="0" indent="-193040" algn="l" rtl="0">
              <a:lnSpc>
                <a:spcPct val="115000"/>
              </a:lnSpc>
              <a:spcBef>
                <a:spcPts val="400"/>
              </a:spcBef>
              <a:spcAft>
                <a:spcPts val="0"/>
              </a:spcAft>
              <a:buClr>
                <a:srgbClr val="E44A3B"/>
              </a:buClr>
              <a:buSzPts val="1600"/>
              <a:buChar char="●"/>
            </a:pPr>
            <a:r>
              <a:rPr lang="en" sz="1600">
                <a:solidFill>
                  <a:schemeClr val="dk1"/>
                </a:solidFill>
              </a:rPr>
              <a:t>We will use Task Scheduler to create a task that runs each day.</a:t>
            </a:r>
            <a:endParaRPr sz="1600">
              <a:solidFill>
                <a:schemeClr val="dk1"/>
              </a:solidFill>
            </a:endParaRPr>
          </a:p>
          <a:p>
            <a:pPr marL="0" lvl="0" indent="0" algn="l" rtl="0">
              <a:spcBef>
                <a:spcPts val="1200"/>
              </a:spcBef>
              <a:spcAft>
                <a:spcPts val="1200"/>
              </a:spcAft>
              <a:buNone/>
            </a:pPr>
            <a:endParaRPr>
              <a:solidFill>
                <a:schemeClr val="dk1"/>
              </a:solidFill>
              <a:latin typeface="Roboto Medium"/>
              <a:ea typeface="Roboto Medium"/>
              <a:cs typeface="Roboto Medium"/>
              <a:sym typeface="Roboto Medium"/>
            </a:endParaRPr>
          </a:p>
        </p:txBody>
      </p:sp>
      <p:cxnSp>
        <p:nvCxnSpPr>
          <p:cNvPr id="3584" name="Google Shape;3584;p215"/>
          <p:cNvCxnSpPr/>
          <p:nvPr/>
        </p:nvCxnSpPr>
        <p:spPr>
          <a:xfrm>
            <a:off x="835550" y="1259875"/>
            <a:ext cx="7378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588"/>
        <p:cNvGrpSpPr/>
        <p:nvPr/>
      </p:nvGrpSpPr>
      <p:grpSpPr>
        <a:xfrm>
          <a:off x="0" y="0"/>
          <a:ext cx="0" cy="0"/>
          <a:chOff x="0" y="0"/>
          <a:chExt cx="0" cy="0"/>
        </a:xfrm>
      </p:grpSpPr>
      <p:sp>
        <p:nvSpPr>
          <p:cNvPr id="3589" name="Google Shape;3589;p21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590" name="Google Shape;3590;p2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3591" name="Google Shape;3591;p21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Task Scheduling</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we will use Task Scheduler to</a:t>
            </a:r>
            <a:br>
              <a:rPr lang="en" sz="2000">
                <a:latin typeface="Roboto Light"/>
                <a:ea typeface="Roboto Light"/>
                <a:cs typeface="Roboto Light"/>
                <a:sym typeface="Roboto Light"/>
              </a:rPr>
            </a:br>
            <a:r>
              <a:rPr lang="en" sz="2000">
                <a:latin typeface="Roboto Light"/>
                <a:ea typeface="Roboto Light"/>
                <a:cs typeface="Roboto Light"/>
                <a:sym typeface="Roboto Light"/>
              </a:rPr>
              <a:t>schedule reports to be created every day.</a:t>
            </a: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3094"/>
        <p:cNvGrpSpPr/>
        <p:nvPr/>
      </p:nvGrpSpPr>
      <p:grpSpPr>
        <a:xfrm>
          <a:off x="0" y="0"/>
          <a:ext cx="0" cy="0"/>
          <a:chOff x="0" y="0"/>
          <a:chExt cx="0" cy="0"/>
        </a:xfrm>
      </p:grpSpPr>
      <p:sp>
        <p:nvSpPr>
          <p:cNvPr id="3095" name="Google Shape;3095;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Windows in a Professional Context</a:t>
            </a:r>
            <a:endParaRPr/>
          </a:p>
        </p:txBody>
      </p:sp>
      <p:sp>
        <p:nvSpPr>
          <p:cNvPr id="3096" name="Google Shape;3096;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Windows knowledge is essential for the following roles, among many others: </a:t>
            </a:r>
            <a:endParaRPr/>
          </a:p>
        </p:txBody>
      </p:sp>
      <p:sp>
        <p:nvSpPr>
          <p:cNvPr id="3097" name="Google Shape;3097;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graphicFrame>
        <p:nvGraphicFramePr>
          <p:cNvPr id="3098" name="Google Shape;3098;p163"/>
          <p:cNvGraphicFramePr/>
          <p:nvPr/>
        </p:nvGraphicFramePr>
        <p:xfrm>
          <a:off x="214400" y="1337850"/>
          <a:ext cx="8715200" cy="3124185"/>
        </p:xfrm>
        <a:graphic>
          <a:graphicData uri="http://schemas.openxmlformats.org/drawingml/2006/table">
            <a:tbl>
              <a:tblPr>
                <a:noFill/>
                <a:tableStyleId>{BCA6B6F3-F441-44ED-8773-E77446BE6B7B}</a:tableStyleId>
              </a:tblPr>
              <a:tblGrid>
                <a:gridCol w="2178800">
                  <a:extLst>
                    <a:ext uri="{9D8B030D-6E8A-4147-A177-3AD203B41FA5}">
                      <a16:colId xmlns:a16="http://schemas.microsoft.com/office/drawing/2014/main" val="20000"/>
                    </a:ext>
                  </a:extLst>
                </a:gridCol>
                <a:gridCol w="2178800">
                  <a:extLst>
                    <a:ext uri="{9D8B030D-6E8A-4147-A177-3AD203B41FA5}">
                      <a16:colId xmlns:a16="http://schemas.microsoft.com/office/drawing/2014/main" val="20001"/>
                    </a:ext>
                  </a:extLst>
                </a:gridCol>
                <a:gridCol w="2178800">
                  <a:extLst>
                    <a:ext uri="{9D8B030D-6E8A-4147-A177-3AD203B41FA5}">
                      <a16:colId xmlns:a16="http://schemas.microsoft.com/office/drawing/2014/main" val="20002"/>
                    </a:ext>
                  </a:extLst>
                </a:gridCol>
                <a:gridCol w="2178800">
                  <a:extLst>
                    <a:ext uri="{9D8B030D-6E8A-4147-A177-3AD203B41FA5}">
                      <a16:colId xmlns:a16="http://schemas.microsoft.com/office/drawing/2014/main" val="20003"/>
                    </a:ext>
                  </a:extLst>
                </a:gridCol>
              </a:tblGrid>
              <a:tr h="520425">
                <a:tc>
                  <a:txBody>
                    <a:bodyPr/>
                    <a:lstStyle/>
                    <a:p>
                      <a:pPr marL="0" lvl="0" indent="0" algn="l" rtl="0">
                        <a:spcBef>
                          <a:spcPts val="0"/>
                        </a:spcBef>
                        <a:spcAft>
                          <a:spcPts val="0"/>
                        </a:spcAft>
                        <a:buNone/>
                      </a:pPr>
                      <a:r>
                        <a:rPr lang="en" b="1">
                          <a:latin typeface="Roboto"/>
                          <a:ea typeface="Roboto"/>
                          <a:cs typeface="Roboto"/>
                          <a:sym typeface="Roboto"/>
                        </a:rPr>
                        <a:t>SOC Analyst</a:t>
                      </a:r>
                      <a:endParaRPr b="1">
                        <a:latin typeface="Roboto"/>
                        <a:ea typeface="Roboto"/>
                        <a:cs typeface="Roboto"/>
                        <a:sym typeface="Roboto"/>
                      </a:endParaRPr>
                    </a:p>
                  </a:txBody>
                  <a:tcPr marL="182875" marR="182875" marT="18287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r>
                        <a:rPr lang="en" b="1">
                          <a:latin typeface="Roboto"/>
                          <a:ea typeface="Roboto"/>
                          <a:cs typeface="Roboto"/>
                          <a:sym typeface="Roboto"/>
                        </a:rPr>
                        <a:t>System Administrator</a:t>
                      </a:r>
                      <a:endParaRPr b="1">
                        <a:latin typeface="Roboto"/>
                        <a:ea typeface="Roboto"/>
                        <a:cs typeface="Roboto"/>
                        <a:sym typeface="Roboto"/>
                      </a:endParaRPr>
                    </a:p>
                  </a:txBody>
                  <a:tcPr marL="182875" marR="182875" marT="18287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93C47D"/>
                    </a:solidFill>
                  </a:tcPr>
                </a:tc>
                <a:tc>
                  <a:txBody>
                    <a:bodyPr/>
                    <a:lstStyle/>
                    <a:p>
                      <a:pPr marL="0" lvl="0" indent="0" algn="l" rtl="0">
                        <a:spcBef>
                          <a:spcPts val="0"/>
                        </a:spcBef>
                        <a:spcAft>
                          <a:spcPts val="0"/>
                        </a:spcAft>
                        <a:buNone/>
                      </a:pPr>
                      <a:r>
                        <a:rPr lang="en" b="1">
                          <a:latin typeface="Roboto"/>
                          <a:ea typeface="Roboto"/>
                          <a:cs typeface="Roboto"/>
                          <a:sym typeface="Roboto"/>
                        </a:rPr>
                        <a:t>Penetration Testing</a:t>
                      </a:r>
                      <a:endParaRPr b="1">
                        <a:latin typeface="Roboto"/>
                        <a:ea typeface="Roboto"/>
                        <a:cs typeface="Roboto"/>
                        <a:sym typeface="Roboto"/>
                      </a:endParaRPr>
                    </a:p>
                  </a:txBody>
                  <a:tcPr marL="182875" marR="182875" marT="18287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6D9EEB"/>
                    </a:solidFill>
                  </a:tcPr>
                </a:tc>
                <a:tc>
                  <a:txBody>
                    <a:bodyPr/>
                    <a:lstStyle/>
                    <a:p>
                      <a:pPr marL="0" lvl="0" indent="0" algn="l" rtl="0">
                        <a:spcBef>
                          <a:spcPts val="0"/>
                        </a:spcBef>
                        <a:spcAft>
                          <a:spcPts val="0"/>
                        </a:spcAft>
                        <a:buNone/>
                      </a:pPr>
                      <a:r>
                        <a:rPr lang="en" b="1">
                          <a:latin typeface="Roboto"/>
                          <a:ea typeface="Roboto"/>
                          <a:cs typeface="Roboto"/>
                          <a:sym typeface="Roboto"/>
                        </a:rPr>
                        <a:t>Endpoint Forensics</a:t>
                      </a:r>
                      <a:endParaRPr b="1">
                        <a:latin typeface="Roboto"/>
                        <a:ea typeface="Roboto"/>
                        <a:cs typeface="Roboto"/>
                        <a:sym typeface="Roboto"/>
                      </a:endParaRPr>
                    </a:p>
                  </a:txBody>
                  <a:tcPr marL="182875" marR="182875" marT="18287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2545075">
                <a:tc>
                  <a:txBody>
                    <a:bodyPr/>
                    <a:lstStyle/>
                    <a:p>
                      <a:pPr marL="0" lvl="0" indent="0" algn="l" rtl="0">
                        <a:lnSpc>
                          <a:spcPct val="115000"/>
                        </a:lnSpc>
                        <a:spcBef>
                          <a:spcPts val="0"/>
                        </a:spcBef>
                        <a:spcAft>
                          <a:spcPts val="1200"/>
                        </a:spcAft>
                        <a:buNone/>
                      </a:pPr>
                      <a:r>
                        <a:rPr lang="en" sz="1300">
                          <a:solidFill>
                            <a:schemeClr val="dk1"/>
                          </a:solidFill>
                          <a:latin typeface="Roboto"/>
                          <a:ea typeface="Roboto"/>
                          <a:cs typeface="Roboto"/>
                          <a:sym typeface="Roboto"/>
                        </a:rPr>
                        <a:t>SOC analysts must monitor and detect suspicious activity on Windows machines.</a:t>
                      </a:r>
                      <a:endParaRPr sz="1300">
                        <a:latin typeface="Roboto"/>
                        <a:ea typeface="Roboto"/>
                        <a:cs typeface="Roboto"/>
                        <a:sym typeface="Roboto"/>
                      </a:endParaRPr>
                    </a:p>
                  </a:txBody>
                  <a:tcPr marL="182875" marR="182875" marT="15542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The large majority of system administrators work with one or many Microsoft products and services: Windows PCs, Windows Servers, Office 365, and Exchange, etc. </a:t>
                      </a:r>
                      <a:endParaRPr sz="1300">
                        <a:latin typeface="Roboto"/>
                        <a:ea typeface="Roboto"/>
                        <a:cs typeface="Roboto"/>
                        <a:sym typeface="Roboto"/>
                      </a:endParaRPr>
                    </a:p>
                  </a:txBody>
                  <a:tcPr marL="182875" marR="182875" marT="155425"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FFFFFF"/>
                    </a:solidFill>
                  </a:tcPr>
                </a:tc>
                <a:tc>
                  <a:txBody>
                    <a:bodyPr/>
                    <a:lstStyle/>
                    <a:p>
                      <a:pPr marL="0" lvl="0" indent="0" algn="l" rtl="0">
                        <a:lnSpc>
                          <a:spcPct val="115000"/>
                        </a:lnSpc>
                        <a:spcBef>
                          <a:spcPts val="1200"/>
                        </a:spcBef>
                        <a:spcAft>
                          <a:spcPts val="1200"/>
                        </a:spcAft>
                        <a:buNone/>
                      </a:pPr>
                      <a:r>
                        <a:rPr lang="en" sz="1300">
                          <a:latin typeface="Roboto"/>
                          <a:ea typeface="Roboto"/>
                          <a:cs typeface="Roboto"/>
                          <a:sym typeface="Roboto"/>
                        </a:rPr>
                        <a:t>Due to Windows’ wide usage by businesses, penetration testers must exploit Windows and Microsoft-related platforms.</a:t>
                      </a:r>
                      <a:endParaRPr sz="1300">
                        <a:latin typeface="Roboto"/>
                        <a:ea typeface="Roboto"/>
                        <a:cs typeface="Roboto"/>
                        <a:sym typeface="Roboto"/>
                      </a:endParaRPr>
                    </a:p>
                  </a:txBody>
                  <a:tcPr marL="182875" marR="182875" marT="0"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FFFFFF"/>
                    </a:solidFill>
                  </a:tcPr>
                </a:tc>
                <a:tc>
                  <a:txBody>
                    <a:bodyPr/>
                    <a:lstStyle/>
                    <a:p>
                      <a:pPr marL="0" lvl="0" indent="0" algn="l" rtl="0">
                        <a:lnSpc>
                          <a:spcPct val="115000"/>
                        </a:lnSpc>
                        <a:spcBef>
                          <a:spcPts val="1200"/>
                        </a:spcBef>
                        <a:spcAft>
                          <a:spcPts val="1200"/>
                        </a:spcAft>
                        <a:buNone/>
                      </a:pPr>
                      <a:r>
                        <a:rPr lang="en" sz="1300">
                          <a:latin typeface="Roboto"/>
                          <a:ea typeface="Roboto"/>
                          <a:cs typeface="Roboto"/>
                          <a:sym typeface="Roboto"/>
                        </a:rPr>
                        <a:t>Being the most commonly supported endpoint device for businesses, forensics investigators must understand how Windows works.</a:t>
                      </a:r>
                      <a:endParaRPr sz="1300">
                        <a:latin typeface="Roboto"/>
                        <a:ea typeface="Roboto"/>
                        <a:cs typeface="Roboto"/>
                        <a:sym typeface="Roboto"/>
                      </a:endParaRPr>
                    </a:p>
                  </a:txBody>
                  <a:tcPr marL="182875" marR="182875" marT="0" marB="182875">
                    <a:lnL w="38100" cap="flat" cmpd="sng">
                      <a:solidFill>
                        <a:srgbClr val="AFC0DC"/>
                      </a:solidFill>
                      <a:prstDash val="solid"/>
                      <a:round/>
                      <a:headEnd type="none" w="sm" len="sm"/>
                      <a:tailEnd type="none" w="sm" len="sm"/>
                    </a:lnL>
                    <a:lnR w="38100" cap="flat" cmpd="sng">
                      <a:solidFill>
                        <a:srgbClr val="AFC0DC"/>
                      </a:solidFill>
                      <a:prstDash val="solid"/>
                      <a:round/>
                      <a:headEnd type="none" w="sm" len="sm"/>
                      <a:tailEnd type="none" w="sm" len="sm"/>
                    </a:lnR>
                    <a:lnT w="38100" cap="flat" cmpd="sng">
                      <a:solidFill>
                        <a:srgbClr val="AFC0DC"/>
                      </a:solidFill>
                      <a:prstDash val="solid"/>
                      <a:round/>
                      <a:headEnd type="none" w="sm" len="sm"/>
                      <a:tailEnd type="none" w="sm" len="sm"/>
                    </a:lnT>
                    <a:lnB w="38100" cap="flat" cmpd="sng">
                      <a:solidFill>
                        <a:srgbClr val="AFC0DC"/>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2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3602" name="Google Shape;3602;p2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3603" name="Google Shape;3603;p218"/>
          <p:cNvGraphicFramePr/>
          <p:nvPr/>
        </p:nvGraphicFramePr>
        <p:xfrm>
          <a:off x="891750" y="697713"/>
          <a:ext cx="7239000" cy="3613455"/>
        </p:xfrm>
        <a:graphic>
          <a:graphicData uri="http://schemas.openxmlformats.org/drawingml/2006/table">
            <a:tbl>
              <a:tblPr>
                <a:noFill/>
                <a:tableStyleId>{BCA6B6F3-F441-44ED-8773-E77446BE6B7B}</a:tableStyleId>
              </a:tblPr>
              <a:tblGrid>
                <a:gridCol w="7239000">
                  <a:extLst>
                    <a:ext uri="{9D8B030D-6E8A-4147-A177-3AD203B41FA5}">
                      <a16:colId xmlns:a16="http://schemas.microsoft.com/office/drawing/2014/main" val="20000"/>
                    </a:ext>
                  </a:extLst>
                </a:gridCol>
              </a:tblGrid>
              <a:tr h="740625">
                <a:tc>
                  <a:txBody>
                    <a:bodyPr/>
                    <a:lstStyle/>
                    <a:p>
                      <a:pPr marL="0" lvl="0" indent="0" algn="ctr" rtl="0">
                        <a:spcBef>
                          <a:spcPts val="0"/>
                        </a:spcBef>
                        <a:spcAft>
                          <a:spcPts val="0"/>
                        </a:spcAft>
                        <a:buNone/>
                      </a:pPr>
                      <a:r>
                        <a:rPr lang="en" sz="2600">
                          <a:latin typeface="Roboto"/>
                          <a:ea typeface="Roboto"/>
                          <a:cs typeface="Roboto"/>
                          <a:sym typeface="Roboto"/>
                        </a:rPr>
                        <a:t>⚠️</a:t>
                      </a:r>
                      <a:r>
                        <a:rPr lang="en" sz="1700">
                          <a:latin typeface="Roboto"/>
                          <a:ea typeface="Roboto"/>
                          <a:cs typeface="Roboto"/>
                          <a:sym typeface="Roboto"/>
                        </a:rPr>
                        <a:t>    </a:t>
                      </a:r>
                      <a:r>
                        <a:rPr lang="en" sz="2300">
                          <a:latin typeface="Roboto"/>
                          <a:ea typeface="Roboto"/>
                          <a:cs typeface="Roboto"/>
                          <a:sym typeface="Roboto"/>
                        </a:rPr>
                        <a:t>Important</a:t>
                      </a:r>
                      <a:r>
                        <a:rPr lang="en" sz="1700">
                          <a:latin typeface="Roboto"/>
                          <a:ea typeface="Roboto"/>
                          <a:cs typeface="Roboto"/>
                          <a:sym typeface="Roboto"/>
                        </a:rPr>
                        <a:t>    </a:t>
                      </a:r>
                      <a:r>
                        <a:rPr lang="en" sz="2600">
                          <a:solidFill>
                            <a:schemeClr val="dk1"/>
                          </a:solidFill>
                          <a:latin typeface="Roboto"/>
                          <a:ea typeface="Roboto"/>
                          <a:cs typeface="Roboto"/>
                          <a:sym typeface="Roboto"/>
                        </a:rPr>
                        <a:t>⚠️ </a:t>
                      </a:r>
                      <a:endParaRPr sz="2600">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498575">
                <a:tc>
                  <a:txBody>
                    <a:bodyPr/>
                    <a:lstStyle/>
                    <a:p>
                      <a:pPr marL="0" lvl="0" indent="0" algn="l" rtl="0">
                        <a:spcBef>
                          <a:spcPts val="0"/>
                        </a:spcBef>
                        <a:spcAft>
                          <a:spcPts val="0"/>
                        </a:spcAft>
                        <a:buNone/>
                      </a:pPr>
                      <a:r>
                        <a:rPr lang="en">
                          <a:latin typeface="Roboto"/>
                          <a:ea typeface="Roboto"/>
                          <a:cs typeface="Roboto"/>
                          <a:sym typeface="Roboto"/>
                        </a:rPr>
                        <a:t>Make sure to shut down your Windows RDP Host Machine.</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31075">
                <a:tc>
                  <a:txBody>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You are provided </a:t>
                      </a:r>
                      <a:r>
                        <a:rPr lang="en" b="1">
                          <a:latin typeface="Roboto"/>
                          <a:ea typeface="Roboto"/>
                          <a:cs typeface="Roboto"/>
                          <a:sym typeface="Roboto"/>
                        </a:rPr>
                        <a:t>30 hours</a:t>
                      </a:r>
                      <a:r>
                        <a:rPr lang="en">
                          <a:latin typeface="Roboto"/>
                          <a:ea typeface="Roboto"/>
                          <a:cs typeface="Roboto"/>
                          <a:sym typeface="Roboto"/>
                        </a:rPr>
                        <a:t> of Azure lab access. </a:t>
                      </a:r>
                      <a:endParaRPr>
                        <a:latin typeface="Roboto"/>
                        <a:ea typeface="Roboto"/>
                        <a:cs typeface="Roboto"/>
                        <a:sym typeface="Roboto"/>
                      </a:endParaRPr>
                    </a:p>
                    <a:p>
                      <a:pPr marL="457200" lvl="0" indent="-317500" algn="l" rtl="0">
                        <a:spcBef>
                          <a:spcPts val="1000"/>
                        </a:spcBef>
                        <a:spcAft>
                          <a:spcPts val="0"/>
                        </a:spcAft>
                        <a:buSzPts val="1400"/>
                        <a:buChar char="●"/>
                      </a:pPr>
                      <a:r>
                        <a:rPr lang="en">
                          <a:latin typeface="Roboto"/>
                          <a:ea typeface="Roboto"/>
                          <a:cs typeface="Roboto"/>
                          <a:sym typeface="Roboto"/>
                        </a:rPr>
                        <a:t>If you exceed that quota, you will be provided an additional </a:t>
                      </a:r>
                      <a:r>
                        <a:rPr lang="en" b="1">
                          <a:latin typeface="Roboto"/>
                          <a:ea typeface="Roboto"/>
                          <a:cs typeface="Roboto"/>
                          <a:sym typeface="Roboto"/>
                        </a:rPr>
                        <a:t>10 hours</a:t>
                      </a:r>
                      <a:r>
                        <a:rPr lang="en">
                          <a:latin typeface="Roboto"/>
                          <a:ea typeface="Roboto"/>
                          <a:cs typeface="Roboto"/>
                          <a:sym typeface="Roboto"/>
                        </a:rPr>
                        <a:t>. </a:t>
                      </a:r>
                      <a:endParaRPr>
                        <a:latin typeface="Roboto"/>
                        <a:ea typeface="Roboto"/>
                        <a:cs typeface="Roboto"/>
                        <a:sym typeface="Roboto"/>
                      </a:endParaRPr>
                    </a:p>
                    <a:p>
                      <a:pPr marL="457200" lvl="0" indent="-317500" algn="l" rtl="0">
                        <a:spcBef>
                          <a:spcPts val="1000"/>
                        </a:spcBef>
                        <a:spcAft>
                          <a:spcPts val="1000"/>
                        </a:spcAft>
                        <a:buSzPts val="1400"/>
                        <a:buChar char="●"/>
                      </a:pPr>
                      <a:r>
                        <a:rPr lang="en">
                          <a:latin typeface="Roboto"/>
                          <a:ea typeface="Roboto"/>
                          <a:cs typeface="Roboto"/>
                          <a:sym typeface="Roboto"/>
                        </a:rPr>
                        <a:t>If you exceed those additional hours, you will be provided an additional </a:t>
                      </a:r>
                      <a:r>
                        <a:rPr lang="en" b="1">
                          <a:latin typeface="Roboto"/>
                          <a:ea typeface="Roboto"/>
                          <a:cs typeface="Roboto"/>
                          <a:sym typeface="Roboto"/>
                        </a:rPr>
                        <a:t>5 hours</a:t>
                      </a:r>
                      <a:r>
                        <a:rPr lang="en">
                          <a:latin typeface="Roboto"/>
                          <a:ea typeface="Roboto"/>
                          <a:cs typeface="Roboto"/>
                          <a:sym typeface="Roboto"/>
                        </a:rPr>
                        <a:t>.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297325">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Once you exceed that final quota, you will not be provided any additional hours. </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It is extremely important that you preserve your allotted hours by </a:t>
                      </a:r>
                      <a:r>
                        <a:rPr lang="en" b="1">
                          <a:solidFill>
                            <a:schemeClr val="dk1"/>
                          </a:solidFill>
                          <a:latin typeface="Roboto"/>
                          <a:ea typeface="Roboto"/>
                          <a:cs typeface="Roboto"/>
                          <a:sym typeface="Roboto"/>
                        </a:rPr>
                        <a:t>shutting off your machines</a:t>
                      </a:r>
                      <a:r>
                        <a:rPr lang="en">
                          <a:solidFill>
                            <a:schemeClr val="dk1"/>
                          </a:solidFill>
                          <a:latin typeface="Roboto"/>
                          <a:ea typeface="Roboto"/>
                          <a:cs typeface="Roboto"/>
                          <a:sym typeface="Roboto"/>
                        </a:rPr>
                        <a:t> at the end of each class.</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07"/>
        <p:cNvGrpSpPr/>
        <p:nvPr/>
      </p:nvGrpSpPr>
      <p:grpSpPr>
        <a:xfrm>
          <a:off x="0" y="0"/>
          <a:ext cx="0" cy="0"/>
          <a:chOff x="0" y="0"/>
          <a:chExt cx="0" cy="0"/>
        </a:xfrm>
      </p:grpSpPr>
      <p:sp>
        <p:nvSpPr>
          <p:cNvPr id="3608" name="Google Shape;3608;p2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
        <p:nvSpPr>
          <p:cNvPr id="3609" name="Google Shape;3609;p2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3610" name="Google Shape;3610;p21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2"/>
        <p:cNvGrpSpPr/>
        <p:nvPr/>
      </p:nvGrpSpPr>
      <p:grpSpPr>
        <a:xfrm>
          <a:off x="0" y="0"/>
          <a:ext cx="0" cy="0"/>
          <a:chOff x="0" y="0"/>
          <a:chExt cx="0" cy="0"/>
        </a:xfrm>
      </p:grpSpPr>
      <p:sp>
        <p:nvSpPr>
          <p:cNvPr id="3103" name="Google Shape;310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Windows System Administrator </a:t>
            </a:r>
            <a:endParaRPr/>
          </a:p>
        </p:txBody>
      </p:sp>
      <p:sp>
        <p:nvSpPr>
          <p:cNvPr id="3104" name="Google Shape;3104;p164"/>
          <p:cNvSpPr txBox="1">
            <a:spLocks noGrp="1"/>
          </p:cNvSpPr>
          <p:nvPr>
            <p:ph type="subTitle" idx="1"/>
          </p:nvPr>
        </p:nvSpPr>
        <p:spPr>
          <a:xfrm>
            <a:off x="0" y="610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50"/>
              <a:t>Today we will complete common system administration tasks using command-line and GUI tools to troubleshoot a problematic Windows PC.</a:t>
            </a:r>
            <a:endParaRPr sz="1650"/>
          </a:p>
        </p:txBody>
      </p:sp>
      <p:sp>
        <p:nvSpPr>
          <p:cNvPr id="3105" name="Google Shape;3105;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106" name="Google Shape;3106;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107" name="Google Shape;3107;p164"/>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Audit processes with Task Manager.</a:t>
            </a:r>
            <a:endParaRPr/>
          </a:p>
        </p:txBody>
      </p:sp>
      <p:sp>
        <p:nvSpPr>
          <p:cNvPr id="3108" name="Google Shape;3108;p164"/>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the command line to gather info and create files. </a:t>
            </a:r>
            <a:endParaRPr/>
          </a:p>
        </p:txBody>
      </p:sp>
      <p:sp>
        <p:nvSpPr>
          <p:cNvPr id="3109" name="Google Shape;3109;p164"/>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Enforce password policies. </a:t>
            </a:r>
            <a:endParaRPr/>
          </a:p>
        </p:txBody>
      </p:sp>
      <p:sp>
        <p:nvSpPr>
          <p:cNvPr id="3110" name="Google Shape;3110;p164"/>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Manage users. </a:t>
            </a:r>
            <a:endParaRPr/>
          </a:p>
        </p:txBody>
      </p:sp>
      <p:sp>
        <p:nvSpPr>
          <p:cNvPr id="3111" name="Google Shape;3111;p164"/>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Automate tasks.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15"/>
        <p:cNvGrpSpPr/>
        <p:nvPr/>
      </p:nvGrpSpPr>
      <p:grpSpPr>
        <a:xfrm>
          <a:off x="0" y="0"/>
          <a:ext cx="0" cy="0"/>
          <a:chOff x="0" y="0"/>
          <a:chExt cx="0" cy="0"/>
        </a:xfrm>
      </p:grpSpPr>
      <p:sp>
        <p:nvSpPr>
          <p:cNvPr id="3116" name="Google Shape;3116;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Learning Windows</a:t>
            </a:r>
            <a:endParaRPr/>
          </a:p>
        </p:txBody>
      </p:sp>
      <p:sp>
        <p:nvSpPr>
          <p:cNvPr id="3117" name="Google Shape;3117;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we’ll learn the “Windows way” of performing basic sysadmin tasks. </a:t>
            </a:r>
            <a:endParaRPr/>
          </a:p>
        </p:txBody>
      </p:sp>
      <p:sp>
        <p:nvSpPr>
          <p:cNvPr id="3118" name="Google Shape;3118;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119" name="Google Shape;3119;p165"/>
          <p:cNvSpPr txBox="1">
            <a:spLocks noGrp="1"/>
          </p:cNvSpPr>
          <p:nvPr>
            <p:ph type="body" idx="3"/>
          </p:nvPr>
        </p:nvSpPr>
        <p:spPr>
          <a:xfrm>
            <a:off x="0" y="1236775"/>
            <a:ext cx="9144000" cy="3273600"/>
          </a:xfrm>
          <a:prstGeom prst="rect">
            <a:avLst/>
          </a:prstGeom>
        </p:spPr>
        <p:txBody>
          <a:bodyPr spcFirstLastPara="1" wrap="square" lIns="457200" tIns="0" rIns="457200" bIns="914400" anchor="t" anchorCtr="0">
            <a:noAutofit/>
          </a:bodyPr>
          <a:lstStyle/>
          <a:p>
            <a:pPr marL="457200" lvl="0" indent="-330200" algn="l" rtl="0">
              <a:lnSpc>
                <a:spcPct val="115000"/>
              </a:lnSpc>
              <a:spcBef>
                <a:spcPts val="0"/>
              </a:spcBef>
              <a:spcAft>
                <a:spcPts val="0"/>
              </a:spcAft>
              <a:buSzPts val="1600"/>
              <a:buChar char="●"/>
            </a:pPr>
            <a:r>
              <a:rPr lang="en" sz="1600"/>
              <a:t>We’ve already learned how to do many of these tasks on Linux. </a:t>
            </a:r>
            <a:endParaRPr sz="1600"/>
          </a:p>
          <a:p>
            <a:pPr marL="457200" lvl="0" indent="-330200" algn="l" rtl="0">
              <a:lnSpc>
                <a:spcPct val="115000"/>
              </a:lnSpc>
              <a:spcBef>
                <a:spcPts val="1000"/>
              </a:spcBef>
              <a:spcAft>
                <a:spcPts val="0"/>
              </a:spcAft>
              <a:buSzPts val="1600"/>
              <a:buChar char="●"/>
            </a:pPr>
            <a:r>
              <a:rPr lang="en" sz="1600"/>
              <a:t>Since the topics covered today are similar to Linux, we will move quickly and emphasize the syntax and OS differences for completing tasks in Windows. </a:t>
            </a:r>
            <a:endParaRPr sz="1600"/>
          </a:p>
        </p:txBody>
      </p:sp>
      <p:pic>
        <p:nvPicPr>
          <p:cNvPr id="3120" name="Google Shape;3120;p165"/>
          <p:cNvPicPr preferRelativeResize="0"/>
          <p:nvPr/>
        </p:nvPicPr>
        <p:blipFill>
          <a:blip r:embed="rId3">
            <a:alphaModFix/>
          </a:blip>
          <a:stretch>
            <a:fillRect/>
          </a:stretch>
        </p:blipFill>
        <p:spPr>
          <a:xfrm>
            <a:off x="5336396" y="2520112"/>
            <a:ext cx="2407579" cy="2319964"/>
          </a:xfrm>
          <a:prstGeom prst="rect">
            <a:avLst/>
          </a:prstGeom>
          <a:noFill/>
          <a:ln>
            <a:noFill/>
          </a:ln>
        </p:spPr>
      </p:pic>
      <p:pic>
        <p:nvPicPr>
          <p:cNvPr id="3121" name="Google Shape;3121;p165"/>
          <p:cNvPicPr preferRelativeResize="0"/>
          <p:nvPr/>
        </p:nvPicPr>
        <p:blipFill>
          <a:blip r:embed="rId4">
            <a:alphaModFix/>
          </a:blip>
          <a:stretch>
            <a:fillRect/>
          </a:stretch>
        </p:blipFill>
        <p:spPr>
          <a:xfrm>
            <a:off x="1174687" y="2443525"/>
            <a:ext cx="2102625" cy="247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1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Launching Your Windows Lab</a:t>
            </a:r>
            <a:endParaRPr/>
          </a:p>
        </p:txBody>
      </p:sp>
      <p:sp>
        <p:nvSpPr>
          <p:cNvPr id="3127" name="Google Shape;3127;p1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128" name="Google Shape;3128;p1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129" name="Google Shape;3129;p1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3012</Words>
  <Application>Microsoft Office PowerPoint</Application>
  <PresentationFormat>On-screen Show (16:9)</PresentationFormat>
  <Paragraphs>456</Paragraphs>
  <Slides>62</Slides>
  <Notes>62</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62</vt:i4>
      </vt:variant>
    </vt:vector>
  </HeadingPairs>
  <TitlesOfParts>
    <vt:vector size="71" baseType="lpstr">
      <vt:lpstr>Arial</vt:lpstr>
      <vt:lpstr>Roboto Light</vt:lpstr>
      <vt:lpstr>Inconsolata</vt:lpstr>
      <vt:lpstr>Roboto</vt:lpstr>
      <vt:lpstr>Roboto Medium</vt:lpstr>
      <vt:lpstr>Roboto Thin</vt:lpstr>
      <vt:lpstr>Simple Light</vt:lpstr>
      <vt:lpstr>Simple Light</vt:lpstr>
      <vt:lpstr>Simple Light</vt:lpstr>
      <vt:lpstr>Introduction to  Windows and CMD</vt:lpstr>
      <vt:lpstr>Class Objectives</vt:lpstr>
      <vt:lpstr>Welcome to Windows</vt:lpstr>
      <vt:lpstr>While many  IT professionals prefer  Mac OS and Linux,  Windows is still the  leader for desktop  operating systems.  </vt:lpstr>
      <vt:lpstr>The popularity of Windows machines makes them  the most common target  for today’s attackers. </vt:lpstr>
      <vt:lpstr>Windows in a Professional Context</vt:lpstr>
      <vt:lpstr>Windows System Administrator </vt:lpstr>
      <vt:lpstr>Learning Windows</vt:lpstr>
      <vt:lpstr>Launching Your Windows Lab</vt:lpstr>
      <vt:lpstr>PowerPoint Presentation</vt:lpstr>
      <vt:lpstr>Introduction to  Task Manager</vt:lpstr>
      <vt:lpstr>PowerPoint Presentation</vt:lpstr>
      <vt:lpstr>Task Manager</vt:lpstr>
      <vt:lpstr>Task Manager</vt:lpstr>
      <vt:lpstr>Task Manager</vt:lpstr>
      <vt:lpstr>Let’s open up Task Manager, check out  the processes, and  end a process.</vt:lpstr>
      <vt:lpstr>Task Manager and Ending Processes</vt:lpstr>
      <vt:lpstr>Disabling Startup Applications (Task Manager)</vt:lpstr>
      <vt:lpstr>Introduction to Command Prompt (CMD)</vt:lpstr>
      <vt:lpstr>Windows Directory and File Structure</vt:lpstr>
      <vt:lpstr>Windows Directory and File Structure</vt:lpstr>
      <vt:lpstr>Remember environment variables from the bash programming unit?  In Windows, they work the same way— they’re preset by the system and usable in the command line and scripts.  </vt:lpstr>
      <vt:lpstr>Common ENV Variables</vt:lpstr>
      <vt:lpstr>Common ENV Variables</vt:lpstr>
      <vt:lpstr>Common ENV Variables</vt:lpstr>
      <vt:lpstr>Command Prompt (CMD) </vt:lpstr>
      <vt:lpstr>Command Prompt (CMD)</vt:lpstr>
      <vt:lpstr>PowerPoint Presentation</vt:lpstr>
      <vt:lpstr>CMD: Navigation and Output </vt:lpstr>
      <vt:lpstr>15 Minutes</vt:lpstr>
      <vt:lpstr>PowerPoint Presentation</vt:lpstr>
      <vt:lpstr>Windows Management  Instrumentation Command (wmic)</vt:lpstr>
      <vt:lpstr>wmic </vt:lpstr>
      <vt:lpstr>wmic Structure and Conventions</vt:lpstr>
      <vt:lpstr>wmic Structure and Conventions </vt:lpstr>
      <vt:lpstr>wmic Structure and Conventions </vt:lpstr>
      <vt:lpstr>wmic Structure and Conventions </vt:lpstr>
      <vt:lpstr>Applying wmic</vt:lpstr>
      <vt:lpstr>wmic Demo</vt:lpstr>
      <vt:lpstr>wmic Demo</vt:lpstr>
      <vt:lpstr>10 Minutes</vt:lpstr>
      <vt:lpstr>PowerPoint Presentation</vt:lpstr>
      <vt:lpstr>PowerPoint Presentation</vt:lpstr>
      <vt:lpstr>Users and Password Policies</vt:lpstr>
      <vt:lpstr>Next, we’ll use the  command-line tool net  to manage user accounts,  groups, and password policies.  </vt:lpstr>
      <vt:lpstr>Using net</vt:lpstr>
      <vt:lpstr>Using net</vt:lpstr>
      <vt:lpstr>net Demo Scenario</vt:lpstr>
      <vt:lpstr>net</vt:lpstr>
      <vt:lpstr>10 Minutes</vt:lpstr>
      <vt:lpstr>Creating Users and  Setting Password Policy</vt:lpstr>
      <vt:lpstr>Password Policies</vt:lpstr>
      <vt:lpstr>Adding Users and Setting Password Policies</vt:lpstr>
      <vt:lpstr>10 Minutes</vt:lpstr>
      <vt:lpstr>PowerPoint Presentation</vt:lpstr>
      <vt:lpstr>Task Scheduling (Optional / Time Permitting) </vt:lpstr>
      <vt:lpstr>Task Scheduling</vt:lpstr>
      <vt:lpstr>Task Scheduling Demo Setup</vt:lpstr>
      <vt:lpstr>10 Minutes</vt:lpstr>
      <vt:lpstr>PowerPoint Presentation</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Windows and CMD</dc:title>
  <cp:lastModifiedBy>Dan Schmidt</cp:lastModifiedBy>
  <cp:revision>1</cp:revision>
  <dcterms:modified xsi:type="dcterms:W3CDTF">2021-01-25T17:50:28Z</dcterms:modified>
</cp:coreProperties>
</file>